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5" r:id="rId2"/>
    <p:sldId id="257" r:id="rId3"/>
    <p:sldId id="256" r:id="rId4"/>
    <p:sldId id="261" r:id="rId5"/>
    <p:sldId id="268" r:id="rId6"/>
    <p:sldId id="269" r:id="rId7"/>
    <p:sldId id="270" r:id="rId8"/>
    <p:sldId id="271" r:id="rId9"/>
    <p:sldId id="272" r:id="rId10"/>
    <p:sldId id="836"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DB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96" y="12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8A3FF5AF-AF33-4D92-BD46-09D609F140B3}" type="datetimeFigureOut">
              <a:rPr lang="ru-RU" smtClean="0"/>
              <a:t>31.08.2023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330945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A3FF5AF-AF33-4D92-BD46-09D609F140B3}" type="datetimeFigureOut">
              <a:rPr lang="ru-RU" smtClean="0"/>
              <a:t>31.08.2023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3018610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A3FF5AF-AF33-4D92-BD46-09D609F140B3}" type="datetimeFigureOut">
              <a:rPr lang="ru-RU" smtClean="0"/>
              <a:t>31.08.2023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3555886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A3FF5AF-AF33-4D92-BD46-09D609F140B3}" type="datetimeFigureOut">
              <a:rPr lang="ru-RU" smtClean="0"/>
              <a:t>31.08.2023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2437874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8A3FF5AF-AF33-4D92-BD46-09D609F140B3}" type="datetimeFigureOut">
              <a:rPr lang="ru-RU" smtClean="0"/>
              <a:t>31.08.2023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46322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8A3FF5AF-AF33-4D92-BD46-09D609F140B3}" type="datetimeFigureOut">
              <a:rPr lang="ru-RU" smtClean="0"/>
              <a:t>31.08.2023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699273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8A3FF5AF-AF33-4D92-BD46-09D609F140B3}" type="datetimeFigureOut">
              <a:rPr lang="ru-RU" smtClean="0"/>
              <a:t>31.08.2023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51308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8A3FF5AF-AF33-4D92-BD46-09D609F140B3}" type="datetimeFigureOut">
              <a:rPr lang="ru-RU" smtClean="0"/>
              <a:t>31.08.2023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239196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A3FF5AF-AF33-4D92-BD46-09D609F140B3}" type="datetimeFigureOut">
              <a:rPr lang="ru-RU" smtClean="0"/>
              <a:t>31.08.2023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319004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8A3FF5AF-AF33-4D92-BD46-09D609F140B3}" type="datetimeFigureOut">
              <a:rPr lang="ru-RU" smtClean="0"/>
              <a:t>31.08.2023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1806328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8A3FF5AF-AF33-4D92-BD46-09D609F140B3}" type="datetimeFigureOut">
              <a:rPr lang="ru-RU" smtClean="0"/>
              <a:t>31.08.2023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092CF9-F46D-4F0B-812A-240F1E00EE51}" type="slidenum">
              <a:rPr lang="ru-RU" smtClean="0"/>
              <a:t>‹#›</a:t>
            </a:fld>
            <a:endParaRPr lang="ru-RU"/>
          </a:p>
        </p:txBody>
      </p:sp>
    </p:spTree>
    <p:extLst>
      <p:ext uri="{BB962C8B-B14F-4D97-AF65-F5344CB8AC3E}">
        <p14:creationId xmlns:p14="http://schemas.microsoft.com/office/powerpoint/2010/main" val="80540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FF5AF-AF33-4D92-BD46-09D609F140B3}" type="datetimeFigureOut">
              <a:rPr lang="ru-RU" smtClean="0"/>
              <a:t>31.08.2023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092CF9-F46D-4F0B-812A-240F1E00EE51}" type="slidenum">
              <a:rPr lang="ru-RU" smtClean="0"/>
              <a:t>‹#›</a:t>
            </a:fld>
            <a:endParaRPr lang="ru-RU"/>
          </a:p>
        </p:txBody>
      </p:sp>
    </p:spTree>
    <p:extLst>
      <p:ext uri="{BB962C8B-B14F-4D97-AF65-F5344CB8AC3E}">
        <p14:creationId xmlns:p14="http://schemas.microsoft.com/office/powerpoint/2010/main" val="87697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ChangeArrowheads="1"/>
          </p:cNvSpPr>
          <p:nvPr/>
        </p:nvSpPr>
        <p:spPr bwMode="auto">
          <a:xfrm>
            <a:off x="1524000" y="2312231"/>
            <a:ext cx="9144000" cy="2233538"/>
          </a:xfrm>
          <a:prstGeom prst="rect">
            <a:avLst/>
          </a:prstGeom>
          <a:noFill/>
          <a:ln w="9525">
            <a:noFill/>
            <a:miter lim="800000"/>
            <a:headEnd/>
            <a:tailEnd/>
          </a:ln>
          <a:effectLst/>
        </p:spPr>
        <p:txBody>
          <a:bodyPr lIns="92075" tIns="46038" rIns="92075" bIns="46038" anchor="ctr"/>
          <a:lstStyle/>
          <a:p>
            <a:pPr algn="ctr">
              <a:defRPr/>
            </a:pPr>
            <a:endParaRPr lang="ru-RU" b="1" cap="all" dirty="0">
              <a:solidFill>
                <a:schemeClr val="accent6">
                  <a:lumMod val="75000"/>
                </a:schemeClr>
              </a:solidFill>
              <a:highlight>
                <a:srgbClr val="FFFF00"/>
              </a:highlight>
              <a:latin typeface="Arial" charset="0"/>
              <a:cs typeface="Arial" charset="0"/>
            </a:endParaRPr>
          </a:p>
          <a:p>
            <a:pPr algn="ctr">
              <a:defRPr/>
            </a:pPr>
            <a:endParaRPr lang="ru-RU" b="1" cap="all" dirty="0">
              <a:solidFill>
                <a:schemeClr val="accent6">
                  <a:lumMod val="75000"/>
                </a:schemeClr>
              </a:solidFill>
              <a:highlight>
                <a:srgbClr val="FFFF00"/>
              </a:highlight>
              <a:latin typeface="Arial" charset="0"/>
              <a:cs typeface="Arial" charset="0"/>
            </a:endParaRPr>
          </a:p>
          <a:p>
            <a:pPr algn="ctr">
              <a:defRPr/>
            </a:pPr>
            <a:endParaRPr lang="ru-RU" b="1" cap="all" dirty="0">
              <a:solidFill>
                <a:schemeClr val="accent6">
                  <a:lumMod val="75000"/>
                </a:schemeClr>
              </a:solidFill>
              <a:highlight>
                <a:srgbClr val="FFFF00"/>
              </a:highlight>
              <a:latin typeface="Arial" charset="0"/>
              <a:cs typeface="Arial" charset="0"/>
            </a:endParaRPr>
          </a:p>
          <a:p>
            <a:pPr algn="ctr">
              <a:lnSpc>
                <a:spcPct val="107000"/>
              </a:lnSpc>
              <a:spcAft>
                <a:spcPts val="800"/>
              </a:spcAft>
            </a:pPr>
            <a:r>
              <a:rPr lang="ru-RU" sz="2400" b="1" dirty="0">
                <a:effectLst/>
                <a:latin typeface="Arial" panose="020B0604020202020204" pitchFamily="34" charset="0"/>
                <a:ea typeface="Calibri" panose="020F0502020204030204" pitchFamily="34" charset="0"/>
                <a:cs typeface="Arial" panose="020B0604020202020204" pitchFamily="34" charset="0"/>
              </a:rPr>
              <a:t>Осуществление контрольно-надзорной деятельности за сетями газораспределения и газопотребления</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algn="ctr" eaLnBrk="1" hangingPunct="1">
              <a:lnSpc>
                <a:spcPct val="100000"/>
              </a:lnSpc>
              <a:spcBef>
                <a:spcPct val="0"/>
              </a:spcBef>
              <a:buFontTx/>
              <a:buNone/>
            </a:pPr>
            <a:endParaRPr lang="ru-RU" altLang="ru-RU" sz="2400" b="1" dirty="0">
              <a:latin typeface="Times New Roman" panose="02020603050405020304" pitchFamily="18" charset="0"/>
              <a:cs typeface="Times New Roman" panose="02020603050405020304" pitchFamily="18" charset="0"/>
            </a:endParaRPr>
          </a:p>
          <a:p>
            <a:pPr algn="ctr" eaLnBrk="1" hangingPunct="1">
              <a:lnSpc>
                <a:spcPct val="90000"/>
              </a:lnSpc>
              <a:defRPr/>
            </a:pPr>
            <a:endParaRPr kumimoji="1"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endParaRPr>
          </a:p>
          <a:p>
            <a:pPr algn="ctr" eaLnBrk="1" hangingPunct="1">
              <a:lnSpc>
                <a:spcPct val="90000"/>
              </a:lnSpc>
              <a:defRPr/>
            </a:pPr>
            <a:r>
              <a:rPr kumimoji="1"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rPr>
              <a:t>Начальник Приволжского отдела </a:t>
            </a:r>
            <a:br>
              <a:rPr kumimoji="1"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rPr>
            </a:br>
            <a:r>
              <a:rPr kumimoji="1"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rPr>
              <a:t>Перцев Сергей Олегович</a:t>
            </a:r>
          </a:p>
        </p:txBody>
      </p:sp>
      <p:sp>
        <p:nvSpPr>
          <p:cNvPr id="5123" name="Rectangle 3"/>
          <p:cNvSpPr>
            <a:spLocks noChangeArrowheads="1"/>
          </p:cNvSpPr>
          <p:nvPr/>
        </p:nvSpPr>
        <p:spPr bwMode="auto">
          <a:xfrm>
            <a:off x="1524000" y="5029200"/>
            <a:ext cx="9144000" cy="685800"/>
          </a:xfrm>
          <a:prstGeom prst="rect">
            <a:avLst/>
          </a:prstGeom>
          <a:noFill/>
          <a:ln w="9525">
            <a:noFill/>
            <a:miter lim="800000"/>
            <a:headEnd/>
            <a:tailEnd/>
          </a:ln>
        </p:spPr>
        <p:txBody>
          <a:bodyPr lIns="92075" tIns="46038" rIns="92075" bIns="46038"/>
          <a:lstStyle/>
          <a:p>
            <a:pPr algn="ctr" eaLnBrk="1" hangingPunct="1">
              <a:lnSpc>
                <a:spcPct val="90000"/>
              </a:lnSpc>
              <a:defRPr/>
            </a:pPr>
            <a:endParaRPr kumimoji="1"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endParaRPr>
          </a:p>
        </p:txBody>
      </p:sp>
      <p:grpSp>
        <p:nvGrpSpPr>
          <p:cNvPr id="2053" name="Group 36"/>
          <p:cNvGrpSpPr>
            <a:grpSpLocks/>
          </p:cNvGrpSpPr>
          <p:nvPr/>
        </p:nvGrpSpPr>
        <p:grpSpPr bwMode="auto">
          <a:xfrm>
            <a:off x="1540639" y="583779"/>
            <a:ext cx="9144000" cy="1611313"/>
            <a:chOff x="0" y="-251"/>
            <a:chExt cx="5760" cy="1015"/>
          </a:xfrm>
        </p:grpSpPr>
        <p:sp>
          <p:nvSpPr>
            <p:cNvPr id="2060" name="Rectangle 37"/>
            <p:cNvSpPr>
              <a:spLocks noChangeArrowheads="1"/>
            </p:cNvSpPr>
            <p:nvPr/>
          </p:nvSpPr>
          <p:spPr bwMode="auto">
            <a:xfrm>
              <a:off x="0" y="346"/>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kumimoji="1" lang="ru-RU" altLang="ru-RU" sz="1400" b="1">
                <a:latin typeface="Calibri" panose="020F0502020204030204" pitchFamily="34" charset="0"/>
              </a:endParaRPr>
            </a:p>
          </p:txBody>
        </p:sp>
        <p:sp>
          <p:nvSpPr>
            <p:cNvPr id="5130" name="Rectangle 38"/>
            <p:cNvSpPr>
              <a:spLocks noChangeArrowheads="1"/>
            </p:cNvSpPr>
            <p:nvPr/>
          </p:nvSpPr>
          <p:spPr bwMode="auto">
            <a:xfrm>
              <a:off x="0" y="458"/>
              <a:ext cx="5760" cy="166"/>
            </a:xfrm>
            <a:prstGeom prst="rect">
              <a:avLst/>
            </a:prstGeom>
            <a:gradFill rotWithShape="0">
              <a:gsLst>
                <a:gs pos="0">
                  <a:srgbClr val="003366"/>
                </a:gs>
                <a:gs pos="100000">
                  <a:srgbClr val="0000CC"/>
                </a:gs>
              </a:gsLst>
              <a:lin ang="0" scaled="1"/>
            </a:gradFill>
            <a:ln w="9525">
              <a:noFill/>
              <a:miter lim="800000"/>
              <a:headEnd/>
              <a:tailEnd/>
            </a:ln>
            <a:effectLst/>
            <a:scene3d>
              <a:camera prst="orthographicFront">
                <a:rot lat="0" lon="0" rev="0"/>
              </a:camera>
              <a:lightRig rig="contrasting" dir="t">
                <a:rot lat="0" lon="0" rev="7800000"/>
              </a:lightRig>
            </a:scene3d>
            <a:sp3d>
              <a:bevelT w="139700" h="139700"/>
            </a:sp3d>
          </p:spPr>
          <p:txBody>
            <a:bodyPr/>
            <a:lstStyle/>
            <a:p>
              <a:pPr eaLnBrk="1" hangingPunct="1">
                <a:defRPr/>
              </a:pPr>
              <a:endParaRPr kumimoji="1" lang="ru-RU" sz="1400" b="1">
                <a:latin typeface="Calibri" pitchFamily="34" charset="0"/>
                <a:cs typeface="Calibri" pitchFamily="34" charset="0"/>
              </a:endParaRPr>
            </a:p>
          </p:txBody>
        </p:sp>
        <p:sp>
          <p:nvSpPr>
            <p:cNvPr id="5131" name="Rectangle 39"/>
            <p:cNvSpPr>
              <a:spLocks noChangeArrowheads="1"/>
            </p:cNvSpPr>
            <p:nvPr/>
          </p:nvSpPr>
          <p:spPr bwMode="auto">
            <a:xfrm>
              <a:off x="0" y="401"/>
              <a:ext cx="5760" cy="81"/>
            </a:xfrm>
            <a:prstGeom prst="rect">
              <a:avLst/>
            </a:prstGeom>
            <a:solidFill>
              <a:srgbClr val="993300"/>
            </a:solidFill>
            <a:ln w="9525">
              <a:noFill/>
              <a:miter lim="800000"/>
              <a:headEnd/>
              <a:tailEnd/>
            </a:ln>
            <a:effectLst/>
            <a:scene3d>
              <a:camera prst="orthographicFront">
                <a:rot lat="0" lon="0" rev="0"/>
              </a:camera>
              <a:lightRig rig="contrasting" dir="t">
                <a:rot lat="0" lon="0" rev="7800000"/>
              </a:lightRig>
            </a:scene3d>
            <a:sp3d>
              <a:bevelT w="139700" h="139700"/>
            </a:sp3d>
          </p:spPr>
          <p:txBody>
            <a:bodyPr/>
            <a:lstStyle/>
            <a:p>
              <a:pPr eaLnBrk="1" hangingPunct="1">
                <a:defRPr/>
              </a:pPr>
              <a:endParaRPr kumimoji="1" lang="ru-RU" sz="1400" b="1">
                <a:latin typeface="Calibri" pitchFamily="34" charset="0"/>
                <a:cs typeface="Calibri" pitchFamily="34" charset="0"/>
              </a:endParaRPr>
            </a:p>
          </p:txBody>
        </p:sp>
        <p:sp>
          <p:nvSpPr>
            <p:cNvPr id="2" name="Text Box 40"/>
            <p:cNvSpPr txBox="1">
              <a:spLocks noChangeArrowheads="1"/>
            </p:cNvSpPr>
            <p:nvPr/>
          </p:nvSpPr>
          <p:spPr bwMode="auto">
            <a:xfrm>
              <a:off x="327" y="-251"/>
              <a:ext cx="5241" cy="529"/>
            </a:xfrm>
            <a:prstGeom prst="rect">
              <a:avLst/>
            </a:prstGeom>
            <a:noFill/>
            <a:ln w="9525">
              <a:noFill/>
              <a:miter lim="800000"/>
              <a:headEnd/>
              <a:tailEnd/>
            </a:ln>
          </p:spPr>
          <p:txBody>
            <a:bodyPr>
              <a:spAutoFit/>
            </a:bodyPr>
            <a:lstStyle/>
            <a:p>
              <a:pPr algn="ctr" eaLnBrk="1" hangingPunct="1">
                <a:lnSpc>
                  <a:spcPct val="90000"/>
                </a:lnSpc>
                <a:defRPr/>
              </a:pPr>
              <a:endParaRPr kumimoji="1"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endParaRPr>
            </a:p>
            <a:p>
              <a:pPr algn="ctr" eaLnBrk="1" hangingPunct="1">
                <a:lnSpc>
                  <a:spcPct val="90000"/>
                </a:lnSpc>
                <a:defRPr/>
              </a:pPr>
              <a:r>
                <a:rPr kumimoji="1"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rPr>
                <a:t>Приволжское управление Федеральной службы по экологическому, </a:t>
              </a:r>
            </a:p>
            <a:p>
              <a:pPr algn="ctr" eaLnBrk="1" hangingPunct="1">
                <a:lnSpc>
                  <a:spcPct val="90000"/>
                </a:lnSpc>
                <a:defRPr/>
              </a:pPr>
              <a:r>
                <a:rPr kumimoji="1"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rPr>
                <a:t>технологическому и атомному надзору</a:t>
              </a:r>
            </a:p>
          </p:txBody>
        </p:sp>
        <p:pic>
          <p:nvPicPr>
            <p:cNvPr id="2068" name="Picture 41"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 y="15"/>
              <a:ext cx="66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 name="Line 2"/>
          <p:cNvSpPr>
            <a:spLocks noChangeShapeType="1"/>
          </p:cNvSpPr>
          <p:nvPr/>
        </p:nvSpPr>
        <p:spPr bwMode="auto">
          <a:xfrm flipV="1">
            <a:off x="1862078" y="5949280"/>
            <a:ext cx="8501122"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eaLnBrk="1" hangingPunct="1">
              <a:defRPr/>
            </a:pPr>
            <a:endParaRPr lang="ru-RU">
              <a:latin typeface="Calibri" pitchFamily="34" charset="0"/>
              <a:cs typeface="Calibri" pitchFamily="34" charset="0"/>
            </a:endParaRPr>
          </a:p>
        </p:txBody>
      </p:sp>
      <p:sp>
        <p:nvSpPr>
          <p:cNvPr id="13" name="Line 2"/>
          <p:cNvSpPr>
            <a:spLocks noChangeShapeType="1"/>
          </p:cNvSpPr>
          <p:nvPr/>
        </p:nvSpPr>
        <p:spPr bwMode="auto">
          <a:xfrm flipV="1">
            <a:off x="1524000" y="-987425"/>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eaLnBrk="1" hangingPunct="1">
              <a:defRPr/>
            </a:pPr>
            <a:endParaRPr lang="ru-RU">
              <a:latin typeface="Calibri" pitchFamily="34" charset="0"/>
              <a:cs typeface="Calibri"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ChangeArrowheads="1"/>
          </p:cNvSpPr>
          <p:nvPr/>
        </p:nvSpPr>
        <p:spPr bwMode="auto">
          <a:xfrm>
            <a:off x="1524000" y="1987550"/>
            <a:ext cx="9144000" cy="2628900"/>
          </a:xfrm>
          <a:prstGeom prst="rect">
            <a:avLst/>
          </a:prstGeom>
          <a:noFill/>
          <a:ln w="9525">
            <a:noFill/>
            <a:miter lim="800000"/>
            <a:headEnd/>
            <a:tailEnd/>
          </a:ln>
          <a:effectLst/>
        </p:spPr>
        <p:txBody>
          <a:bodyPr lIns="92075" tIns="46038" rIns="92075" bIns="46038" anchor="ctr"/>
          <a:lstStyle/>
          <a:p>
            <a:pPr algn="ctr">
              <a:defRPr/>
            </a:pPr>
            <a:endParaRPr lang="ru-RU" b="1" cap="all" dirty="0">
              <a:solidFill>
                <a:schemeClr val="accent6">
                  <a:lumMod val="75000"/>
                </a:schemeClr>
              </a:solidFill>
              <a:latin typeface="Arial" charset="0"/>
              <a:cs typeface="Arial" charset="0"/>
            </a:endParaRPr>
          </a:p>
          <a:p>
            <a:pPr algn="ctr">
              <a:defRPr/>
            </a:pPr>
            <a:endParaRPr lang="ru-RU" sz="2400" kern="0" dirty="0">
              <a:solidFill>
                <a:schemeClr val="accent6"/>
              </a:solidFill>
            </a:endParaRPr>
          </a:p>
          <a:p>
            <a:pPr algn="ctr">
              <a:defRPr/>
            </a:pPr>
            <a:r>
              <a:rPr lang="ru-RU" sz="2400" kern="0" dirty="0">
                <a:solidFill>
                  <a:schemeClr val="accent6"/>
                </a:solidFill>
              </a:rPr>
              <a:t>Благодарю за внимание!</a:t>
            </a:r>
            <a:endParaRPr lang="ru-RU" sz="2400" dirty="0">
              <a:solidFill>
                <a:schemeClr val="accent6"/>
              </a:solidFill>
            </a:endParaRPr>
          </a:p>
          <a:p>
            <a:pPr algn="ctr">
              <a:defRPr/>
            </a:pPr>
            <a:endParaRPr lang="ru-RU" b="1" cap="all" dirty="0">
              <a:solidFill>
                <a:schemeClr val="accent6">
                  <a:lumMod val="75000"/>
                </a:schemeClr>
              </a:solidFill>
              <a:latin typeface="Arial" charset="0"/>
              <a:cs typeface="Arial" charset="0"/>
            </a:endParaRPr>
          </a:p>
          <a:p>
            <a:pPr algn="ctr">
              <a:defRPr/>
            </a:pPr>
            <a:endParaRPr lang="ru-RU" b="1" cap="all" dirty="0">
              <a:solidFill>
                <a:schemeClr val="accent6">
                  <a:lumMod val="75000"/>
                </a:schemeClr>
              </a:solidFill>
              <a:latin typeface="Arial" charset="0"/>
              <a:cs typeface="Arial" charset="0"/>
            </a:endParaRPr>
          </a:p>
          <a:p>
            <a:pPr algn="ctr">
              <a:defRPr/>
            </a:pPr>
            <a:endParaRPr lang="ru-RU" b="1" cap="all" dirty="0">
              <a:solidFill>
                <a:schemeClr val="accent6">
                  <a:lumMod val="75000"/>
                </a:schemeClr>
              </a:solidFill>
              <a:latin typeface="Arial" charset="0"/>
              <a:cs typeface="Arial" charset="0"/>
            </a:endParaRPr>
          </a:p>
          <a:p>
            <a:pPr algn="ctr">
              <a:defRPr/>
            </a:pPr>
            <a:endParaRPr lang="ru-RU" b="1" cap="all" dirty="0">
              <a:solidFill>
                <a:schemeClr val="accent6">
                  <a:lumMod val="75000"/>
                </a:schemeClr>
              </a:solidFill>
              <a:latin typeface="Arial" charset="0"/>
              <a:cs typeface="Arial" charset="0"/>
            </a:endParaRPr>
          </a:p>
          <a:p>
            <a:pPr algn="ctr">
              <a:defRPr/>
            </a:pPr>
            <a:endParaRPr lang="ru-RU" b="1" cap="all" dirty="0">
              <a:solidFill>
                <a:schemeClr val="accent6">
                  <a:lumMod val="75000"/>
                </a:schemeClr>
              </a:solidFill>
              <a:latin typeface="Arial" charset="0"/>
              <a:cs typeface="Arial" charset="0"/>
            </a:endParaRPr>
          </a:p>
        </p:txBody>
      </p:sp>
      <p:sp>
        <p:nvSpPr>
          <p:cNvPr id="5123" name="Rectangle 3"/>
          <p:cNvSpPr>
            <a:spLocks noChangeArrowheads="1"/>
          </p:cNvSpPr>
          <p:nvPr/>
        </p:nvSpPr>
        <p:spPr bwMode="auto">
          <a:xfrm>
            <a:off x="1524000" y="5029200"/>
            <a:ext cx="9144000" cy="685800"/>
          </a:xfrm>
          <a:prstGeom prst="rect">
            <a:avLst/>
          </a:prstGeom>
          <a:noFill/>
          <a:ln w="9525">
            <a:noFill/>
            <a:miter lim="800000"/>
            <a:headEnd/>
            <a:tailEnd/>
          </a:ln>
        </p:spPr>
        <p:txBody>
          <a:bodyPr lIns="92075" tIns="46038" rIns="92075" bIns="46038"/>
          <a:lstStyle/>
          <a:p>
            <a:pPr algn="ctr" eaLnBrk="1" hangingPunct="1">
              <a:lnSpc>
                <a:spcPct val="90000"/>
              </a:lnSpc>
              <a:defRPr/>
            </a:pPr>
            <a:endParaRPr kumimoji="1"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endParaRPr>
          </a:p>
        </p:txBody>
      </p:sp>
      <p:grpSp>
        <p:nvGrpSpPr>
          <p:cNvPr id="17413" name="Group 36"/>
          <p:cNvGrpSpPr>
            <a:grpSpLocks/>
          </p:cNvGrpSpPr>
          <p:nvPr/>
        </p:nvGrpSpPr>
        <p:grpSpPr bwMode="auto">
          <a:xfrm>
            <a:off x="1524000" y="152400"/>
            <a:ext cx="9144000" cy="1620838"/>
            <a:chOff x="0" y="-235"/>
            <a:chExt cx="5760" cy="1021"/>
          </a:xfrm>
        </p:grpSpPr>
        <p:sp>
          <p:nvSpPr>
            <p:cNvPr id="17420" name="Rectangle 37"/>
            <p:cNvSpPr>
              <a:spLocks noChangeArrowheads="1"/>
            </p:cNvSpPr>
            <p:nvPr/>
          </p:nvSpPr>
          <p:spPr bwMode="auto">
            <a:xfrm>
              <a:off x="0" y="346"/>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kumimoji="1" lang="ru-RU" altLang="ru-RU" sz="1400" b="1">
                <a:latin typeface="Calibri" panose="020F0502020204030204" pitchFamily="34" charset="0"/>
              </a:endParaRPr>
            </a:p>
          </p:txBody>
        </p:sp>
        <p:sp>
          <p:nvSpPr>
            <p:cNvPr id="5130" name="Rectangle 38"/>
            <p:cNvSpPr>
              <a:spLocks noChangeArrowheads="1"/>
            </p:cNvSpPr>
            <p:nvPr/>
          </p:nvSpPr>
          <p:spPr bwMode="auto">
            <a:xfrm>
              <a:off x="0" y="458"/>
              <a:ext cx="5760" cy="166"/>
            </a:xfrm>
            <a:prstGeom prst="rect">
              <a:avLst/>
            </a:prstGeom>
            <a:gradFill rotWithShape="0">
              <a:gsLst>
                <a:gs pos="0">
                  <a:srgbClr val="003366"/>
                </a:gs>
                <a:gs pos="100000">
                  <a:srgbClr val="0000CC"/>
                </a:gs>
              </a:gsLst>
              <a:lin ang="0" scaled="1"/>
            </a:gradFill>
            <a:ln w="9525">
              <a:noFill/>
              <a:miter lim="800000"/>
              <a:headEnd/>
              <a:tailEnd/>
            </a:ln>
            <a:effectLst/>
            <a:scene3d>
              <a:camera prst="orthographicFront">
                <a:rot lat="0" lon="0" rev="0"/>
              </a:camera>
              <a:lightRig rig="contrasting" dir="t">
                <a:rot lat="0" lon="0" rev="7800000"/>
              </a:lightRig>
            </a:scene3d>
            <a:sp3d>
              <a:bevelT w="139700" h="139700"/>
            </a:sp3d>
          </p:spPr>
          <p:txBody>
            <a:bodyPr/>
            <a:lstStyle/>
            <a:p>
              <a:pPr eaLnBrk="1" hangingPunct="1">
                <a:defRPr/>
              </a:pPr>
              <a:endParaRPr kumimoji="1" lang="ru-RU" sz="1400" b="1">
                <a:latin typeface="Calibri" pitchFamily="34" charset="0"/>
                <a:cs typeface="Calibri" pitchFamily="34" charset="0"/>
              </a:endParaRPr>
            </a:p>
          </p:txBody>
        </p:sp>
        <p:sp>
          <p:nvSpPr>
            <p:cNvPr id="5131" name="Rectangle 39"/>
            <p:cNvSpPr>
              <a:spLocks noChangeArrowheads="1"/>
            </p:cNvSpPr>
            <p:nvPr/>
          </p:nvSpPr>
          <p:spPr bwMode="auto">
            <a:xfrm>
              <a:off x="0" y="401"/>
              <a:ext cx="5760" cy="81"/>
            </a:xfrm>
            <a:prstGeom prst="rect">
              <a:avLst/>
            </a:prstGeom>
            <a:solidFill>
              <a:srgbClr val="993300"/>
            </a:solidFill>
            <a:ln w="9525">
              <a:noFill/>
              <a:miter lim="800000"/>
              <a:headEnd/>
              <a:tailEnd/>
            </a:ln>
            <a:effectLst/>
            <a:scene3d>
              <a:camera prst="orthographicFront">
                <a:rot lat="0" lon="0" rev="0"/>
              </a:camera>
              <a:lightRig rig="contrasting" dir="t">
                <a:rot lat="0" lon="0" rev="7800000"/>
              </a:lightRig>
            </a:scene3d>
            <a:sp3d>
              <a:bevelT w="139700" h="139700"/>
            </a:sp3d>
          </p:spPr>
          <p:txBody>
            <a:bodyPr/>
            <a:lstStyle/>
            <a:p>
              <a:pPr eaLnBrk="1" hangingPunct="1">
                <a:defRPr/>
              </a:pPr>
              <a:endParaRPr kumimoji="1" lang="ru-RU" sz="1400" b="1">
                <a:latin typeface="Calibri" pitchFamily="34" charset="0"/>
                <a:cs typeface="Calibri" pitchFamily="34" charset="0"/>
              </a:endParaRPr>
            </a:p>
          </p:txBody>
        </p:sp>
        <p:sp>
          <p:nvSpPr>
            <p:cNvPr id="2" name="Text Box 40"/>
            <p:cNvSpPr txBox="1">
              <a:spLocks noChangeArrowheads="1"/>
            </p:cNvSpPr>
            <p:nvPr/>
          </p:nvSpPr>
          <p:spPr bwMode="auto">
            <a:xfrm>
              <a:off x="463" y="-235"/>
              <a:ext cx="5241" cy="494"/>
            </a:xfrm>
            <a:prstGeom prst="rect">
              <a:avLst/>
            </a:prstGeom>
            <a:noFill/>
            <a:ln w="9525">
              <a:noFill/>
              <a:miter lim="800000"/>
              <a:headEnd/>
              <a:tailEnd/>
            </a:ln>
          </p:spPr>
          <p:txBody>
            <a:bodyPr>
              <a:spAutoFit/>
            </a:bodyPr>
            <a:lstStyle/>
            <a:p>
              <a:pPr algn="ctr" eaLnBrk="1" hangingPunct="1">
                <a:lnSpc>
                  <a:spcPct val="90000"/>
                </a:lnSpc>
                <a:defRPr/>
              </a:pPr>
              <a:endParaRPr kumimoji="1"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endParaRPr>
            </a:p>
            <a:p>
              <a:pPr algn="ctr" eaLnBrk="1" hangingPunct="1">
                <a:lnSpc>
                  <a:spcPct val="90000"/>
                </a:lnSpc>
                <a:defRPr/>
              </a:pPr>
              <a:r>
                <a:rPr kumimoji="1" lang="ru-RU"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rPr>
                <a:t>Приволжское управление Федеральной службы по экологическому, </a:t>
              </a:r>
            </a:p>
            <a:p>
              <a:pPr algn="ctr" eaLnBrk="1" hangingPunct="1">
                <a:lnSpc>
                  <a:spcPct val="90000"/>
                </a:lnSpc>
                <a:defRPr/>
              </a:pPr>
              <a:r>
                <a:rPr kumimoji="1" lang="ru-RU"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Calibri" pitchFamily="34" charset="0"/>
                </a:rPr>
                <a:t>технологическому и атомному надзору</a:t>
              </a:r>
            </a:p>
          </p:txBody>
        </p:sp>
        <p:pic>
          <p:nvPicPr>
            <p:cNvPr id="17428" name="Picture 41"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 y="37"/>
              <a:ext cx="66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 name="Line 2"/>
          <p:cNvSpPr>
            <a:spLocks noChangeShapeType="1"/>
          </p:cNvSpPr>
          <p:nvPr/>
        </p:nvSpPr>
        <p:spPr bwMode="auto">
          <a:xfrm flipV="1">
            <a:off x="1952625" y="5121275"/>
            <a:ext cx="8501122"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eaLnBrk="1" hangingPunct="1">
              <a:defRPr/>
            </a:pPr>
            <a:endParaRPr lang="ru-RU">
              <a:latin typeface="Calibri" pitchFamily="34" charset="0"/>
              <a:cs typeface="Calibri" pitchFamily="34" charset="0"/>
            </a:endParaRPr>
          </a:p>
        </p:txBody>
      </p:sp>
      <p:sp>
        <p:nvSpPr>
          <p:cNvPr id="13" name="Line 2"/>
          <p:cNvSpPr>
            <a:spLocks noChangeShapeType="1"/>
          </p:cNvSpPr>
          <p:nvPr/>
        </p:nvSpPr>
        <p:spPr bwMode="auto">
          <a:xfrm flipV="1">
            <a:off x="1524000" y="-987425"/>
            <a:ext cx="9144000" cy="0"/>
          </a:xfrm>
          <a:prstGeom prst="line">
            <a:avLst/>
          </a:prstGeom>
          <a:noFill/>
          <a:ln w="38100">
            <a:solidFill>
              <a:srgbClr val="C00000"/>
            </a:solidFill>
            <a:round/>
            <a:headEnd/>
            <a:tailEnd/>
          </a:ln>
          <a:scene3d>
            <a:camera prst="orthographicFront"/>
            <a:lightRig rig="threePt" dir="t"/>
          </a:scene3d>
          <a:sp3d>
            <a:bevelT w="139700"/>
          </a:sp3d>
        </p:spPr>
        <p:txBody>
          <a:bodyPr wrap="none" anchor="ctr"/>
          <a:lstStyle/>
          <a:p>
            <a:pPr eaLnBrk="1" hangingPunct="1">
              <a:defRPr/>
            </a:pPr>
            <a:endParaRPr lang="ru-RU">
              <a:latin typeface="Calibri" pitchFamily="34" charset="0"/>
              <a:cs typeface="Calibri"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603164" y="751150"/>
            <a:ext cx="3503712" cy="424732"/>
          </a:xfrm>
          <a:prstGeom prst="rect">
            <a:avLst/>
          </a:prstGeom>
        </p:spPr>
        <p:txBody>
          <a:bodyPr wrap="square">
            <a:spAutoFit/>
          </a:bodyPr>
          <a:lstStyle/>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Приволжское управление </a:t>
            </a:r>
          </a:p>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Ростехнадзора</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99816" y="720368"/>
            <a:ext cx="432048" cy="486296"/>
          </a:xfrm>
          <a:prstGeom prst="rect">
            <a:avLst/>
          </a:prstGeom>
        </p:spPr>
      </p:pic>
      <p:graphicFrame>
        <p:nvGraphicFramePr>
          <p:cNvPr id="6" name="Объект 6"/>
          <p:cNvGraphicFramePr>
            <a:graphicFrameLocks noGrp="1"/>
          </p:cNvGraphicFramePr>
          <p:nvPr>
            <p:ph idx="1"/>
            <p:extLst>
              <p:ext uri="{D42A27DB-BD31-4B8C-83A1-F6EECF244321}">
                <p14:modId xmlns:p14="http://schemas.microsoft.com/office/powerpoint/2010/main" val="463416049"/>
              </p:ext>
            </p:extLst>
          </p:nvPr>
        </p:nvGraphicFramePr>
        <p:xfrm>
          <a:off x="1321722" y="1787236"/>
          <a:ext cx="9020096" cy="4343107"/>
        </p:xfrm>
        <a:graphic>
          <a:graphicData uri="http://schemas.openxmlformats.org/drawingml/2006/table">
            <a:tbl>
              <a:tblPr firstRow="1" firstCol="1" bandRow="1">
                <a:tableStyleId>{2D5ABB26-0587-4C30-8999-92F81FD0307C}</a:tableStyleId>
              </a:tblPr>
              <a:tblGrid>
                <a:gridCol w="4367355">
                  <a:extLst>
                    <a:ext uri="{9D8B030D-6E8A-4147-A177-3AD203B41FA5}">
                      <a16:colId xmlns:a16="http://schemas.microsoft.com/office/drawing/2014/main" val="1513305736"/>
                    </a:ext>
                  </a:extLst>
                </a:gridCol>
                <a:gridCol w="1132283">
                  <a:extLst>
                    <a:ext uri="{9D8B030D-6E8A-4147-A177-3AD203B41FA5}">
                      <a16:colId xmlns:a16="http://schemas.microsoft.com/office/drawing/2014/main" val="3506617024"/>
                    </a:ext>
                  </a:extLst>
                </a:gridCol>
                <a:gridCol w="1132283">
                  <a:extLst>
                    <a:ext uri="{9D8B030D-6E8A-4147-A177-3AD203B41FA5}">
                      <a16:colId xmlns:a16="http://schemas.microsoft.com/office/drawing/2014/main" val="3698499787"/>
                    </a:ext>
                  </a:extLst>
                </a:gridCol>
                <a:gridCol w="1132283">
                  <a:extLst>
                    <a:ext uri="{9D8B030D-6E8A-4147-A177-3AD203B41FA5}">
                      <a16:colId xmlns:a16="http://schemas.microsoft.com/office/drawing/2014/main" val="3667848592"/>
                    </a:ext>
                  </a:extLst>
                </a:gridCol>
                <a:gridCol w="114934">
                  <a:extLst>
                    <a:ext uri="{9D8B030D-6E8A-4147-A177-3AD203B41FA5}">
                      <a16:colId xmlns:a16="http://schemas.microsoft.com/office/drawing/2014/main" val="2485462141"/>
                    </a:ext>
                  </a:extLst>
                </a:gridCol>
                <a:gridCol w="1140958">
                  <a:extLst>
                    <a:ext uri="{9D8B030D-6E8A-4147-A177-3AD203B41FA5}">
                      <a16:colId xmlns:a16="http://schemas.microsoft.com/office/drawing/2014/main" val="4098682680"/>
                    </a:ext>
                  </a:extLst>
                </a:gridCol>
              </a:tblGrid>
              <a:tr h="64299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endParaRPr lang="ru-RU"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B w="28575" cap="flat" cmpd="sng" algn="ctr">
                      <a:solidFill>
                        <a:schemeClr val="bg1">
                          <a:lumMod val="65000"/>
                        </a:schemeClr>
                      </a:solidFill>
                      <a:prstDash val="solid"/>
                      <a:round/>
                      <a:headEnd type="none" w="med" len="med"/>
                      <a:tailEnd type="none" w="med" len="med"/>
                    </a:lnB>
                  </a:tcPr>
                </a:tc>
                <a:tc gridSpan="5">
                  <a:txBody>
                    <a:bodyPr/>
                    <a:lstStyle/>
                    <a:p>
                      <a:pPr algn="ctr">
                        <a:defRPr sz="1800"/>
                      </a:pPr>
                      <a:r>
                        <a:rPr lang="ru-RU" sz="2800" dirty="0">
                          <a:sym typeface="Calibri"/>
                        </a:rPr>
                        <a:t>Класс</a:t>
                      </a:r>
                      <a:r>
                        <a:rPr lang="ru-RU" sz="2800" baseline="0" dirty="0">
                          <a:sym typeface="Calibri"/>
                        </a:rPr>
                        <a:t> опасности</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B w="28575" cap="flat" cmpd="sng" algn="ctr">
                      <a:solidFill>
                        <a:schemeClr val="bg1">
                          <a:lumMod val="65000"/>
                        </a:schemeClr>
                      </a:solidFill>
                      <a:prstDash val="solid"/>
                      <a:round/>
                      <a:headEnd type="none" w="med" len="med"/>
                      <a:tailEnd type="none" w="med" len="med"/>
                    </a:lnB>
                  </a:tcPr>
                </a:tc>
                <a:tc hMerge="1">
                  <a:txBody>
                    <a:bodyPr/>
                    <a:lstStyle/>
                    <a:p>
                      <a:pPr algn="ctr">
                        <a:defRPr sz="1800"/>
                      </a:pPr>
                      <a:endParaRPr sz="1400" b="1" dirty="0">
                        <a:latin typeface="Calibri" panose="020F0502020204030204" pitchFamily="34" charset="0"/>
                        <a:ea typeface="+mj-ea"/>
                        <a:cs typeface="Times New Roman" panose="02020603050405020304" pitchFamily="18" charset="0"/>
                        <a:sym typeface="Calibri"/>
                      </a:endParaRPr>
                    </a:p>
                  </a:txBody>
                  <a:tcPr marL="34290" marR="34290" marT="34290" marB="34290" anchor="ctr" horzOverflow="overflow">
                    <a:lnB w="12700" cap="flat" cmpd="sng" algn="ctr">
                      <a:solidFill>
                        <a:schemeClr val="tx1"/>
                      </a:solidFill>
                      <a:prstDash val="solid"/>
                      <a:round/>
                      <a:headEnd type="none" w="med" len="med"/>
                      <a:tailEnd type="none" w="med" len="med"/>
                    </a:lnB>
                  </a:tcPr>
                </a:tc>
                <a:tc hMerge="1">
                  <a:txBody>
                    <a:bodyPr/>
                    <a:lstStyle/>
                    <a:p>
                      <a:pPr algn="ctr">
                        <a:defRPr sz="1800"/>
                      </a:pPr>
                      <a:endParaRPr sz="1400" b="1" dirty="0">
                        <a:latin typeface="Calibri" panose="020F0502020204030204" pitchFamily="34" charset="0"/>
                        <a:ea typeface="+mj-ea"/>
                        <a:cs typeface="Times New Roman" panose="02020603050405020304" pitchFamily="18" charset="0"/>
                        <a:sym typeface="Calibri"/>
                      </a:endParaRPr>
                    </a:p>
                  </a:txBody>
                  <a:tcPr marL="34290" marR="34290" marT="34290" marB="34290" anchor="ctr" horzOverflow="overflow">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pPr algn="ctr">
                        <a:defRPr sz="1000" b="1">
                          <a:latin typeface="+mj-lt"/>
                          <a:ea typeface="+mj-ea"/>
                          <a:cs typeface="+mj-cs"/>
                          <a:sym typeface="Calibri"/>
                        </a:defRPr>
                      </a:pPr>
                      <a:endParaRPr sz="1400" dirty="0">
                        <a:latin typeface="Calibri" panose="020F0502020204030204" pitchFamily="34" charset="0"/>
                        <a:cs typeface="Times New Roman" panose="02020603050405020304" pitchFamily="18" charset="0"/>
                      </a:endParaRPr>
                    </a:p>
                  </a:txBody>
                  <a:tcPr marL="34290" marR="34290" marT="34290" marB="34290" anchor="ctr" horzOverflow="overflow">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8809420"/>
                  </a:ext>
                </a:extLst>
              </a:tr>
              <a:tr h="708176">
                <a:tc vMerge="1">
                  <a:txBody>
                    <a:bodyPr/>
                    <a:lstStyle/>
                    <a:p>
                      <a:pPr algn="ctr">
                        <a:defRPr sz="1800"/>
                      </a:pPr>
                      <a:endParaRPr sz="1400" b="1" dirty="0">
                        <a:latin typeface="Calibri" panose="020F0502020204030204" pitchFamily="34" charset="0"/>
                        <a:ea typeface="+mj-ea"/>
                        <a:cs typeface="Times New Roman" panose="02020603050405020304" pitchFamily="18" charset="0"/>
                        <a:sym typeface="Calibri"/>
                      </a:endParaRPr>
                    </a:p>
                  </a:txBody>
                  <a:tcPr marL="34290" marR="34290" marT="34290" marB="34290" anchor="ctr" horzOverflow="overflow">
                    <a:lnT w="12700" cap="flat" cmpd="sng" algn="ctr">
                      <a:solidFill>
                        <a:schemeClr val="tx1"/>
                      </a:solidFill>
                      <a:prstDash val="solid"/>
                      <a:round/>
                      <a:headEnd type="none" w="med" len="med"/>
                      <a:tailEnd type="none" w="med" len="med"/>
                    </a:lnT>
                  </a:tcPr>
                </a:tc>
                <a:tc>
                  <a:txBody>
                    <a:bodyPr/>
                    <a:lstStyle/>
                    <a:p>
                      <a:pPr algn="ctr">
                        <a:defRPr sz="1800"/>
                      </a:pPr>
                      <a:r>
                        <a:rPr lang="en-US" sz="3200" dirty="0">
                          <a:sym typeface="Calibri"/>
                        </a:rPr>
                        <a:t>I</a:t>
                      </a:r>
                      <a:endParaRPr sz="32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en-US" sz="3200" dirty="0">
                          <a:sym typeface="Calibri"/>
                        </a:rPr>
                        <a:t>II</a:t>
                      </a:r>
                      <a:endParaRPr sz="32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en-US" sz="3200" dirty="0">
                          <a:sym typeface="Calibri"/>
                        </a:rPr>
                        <a:t>III</a:t>
                      </a:r>
                      <a:endParaRPr sz="32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000" b="1">
                          <a:latin typeface="+mj-lt"/>
                          <a:ea typeface="+mj-ea"/>
                          <a:cs typeface="+mj-cs"/>
                          <a:sym typeface="Calibri"/>
                        </a:defRPr>
                      </a:pPr>
                      <a:endParaRPr sz="3200" dirty="0">
                        <a:latin typeface="Times New Roman" panose="02020603050405020304" pitchFamily="18" charset="0"/>
                        <a:cs typeface="Times New Roman" panose="02020603050405020304" pitchFamily="18" charset="0"/>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B w="28575" cap="flat" cmpd="sng" algn="ctr">
                      <a:solidFill>
                        <a:schemeClr val="bg1">
                          <a:lumMod val="65000"/>
                        </a:schemeClr>
                      </a:solidFill>
                      <a:prstDash val="solid"/>
                      <a:round/>
                      <a:headEnd type="none" w="med" len="med"/>
                      <a:tailEnd type="none" w="med" len="med"/>
                    </a:lnB>
                  </a:tcPr>
                </a:tc>
                <a:tc>
                  <a:txBody>
                    <a:bodyPr/>
                    <a:lstStyle/>
                    <a:p>
                      <a:pPr algn="ctr">
                        <a:defRPr sz="1000" b="1">
                          <a:latin typeface="+mj-lt"/>
                          <a:ea typeface="+mj-ea"/>
                          <a:cs typeface="+mj-cs"/>
                          <a:sym typeface="Calibri"/>
                        </a:defRPr>
                      </a:pPr>
                      <a:r>
                        <a:rPr lang="ru-RU" sz="2800" dirty="0"/>
                        <a:t>Всего</a:t>
                      </a:r>
                      <a:endParaRPr sz="2800" dirty="0">
                        <a:latin typeface="Times New Roman" panose="02020603050405020304" pitchFamily="18" charset="0"/>
                        <a:cs typeface="Times New Roman" panose="02020603050405020304" pitchFamily="18" charset="0"/>
                      </a:endParaRP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760807415"/>
                  </a:ext>
                </a:extLst>
              </a:tr>
              <a:tr h="699322">
                <a:tc>
                  <a:txBody>
                    <a:bodyPr/>
                    <a:lstStyle/>
                    <a:p>
                      <a:pPr algn="ctr">
                        <a:defRPr sz="1800"/>
                      </a:pPr>
                      <a:r>
                        <a:rPr lang="ru-RU" sz="2800" dirty="0">
                          <a:sym typeface="Calibri"/>
                        </a:rPr>
                        <a:t>Республика Татарстан</a:t>
                      </a:r>
                      <a:endParaRPr sz="2800" b="1" dirty="0">
                        <a:solidFill>
                          <a:schemeClr val="tx1"/>
                        </a:solidFill>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ru-RU" sz="2800" b="0" i="0" u="none" strike="noStrike" dirty="0">
                          <a:solidFill>
                            <a:schemeClr val="tx1"/>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26</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ru-RU" sz="2800" u="none" strike="noStrike" dirty="0">
                          <a:effectLst/>
                        </a:rPr>
                        <a:t>100</a:t>
                      </a:r>
                      <a:endParaRPr lang="ru-RU" sz="2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ru-RU" sz="2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defRPr sz="1800"/>
                      </a:pPr>
                      <a:r>
                        <a:rPr lang="ru-RU" sz="2800" b="1" dirty="0">
                          <a:solidFill>
                            <a:schemeClr val="tx1"/>
                          </a:solidFill>
                          <a:latin typeface="Times New Roman" panose="02020603050405020304" pitchFamily="18" charset="0"/>
                          <a:ea typeface="+mj-ea"/>
                          <a:cs typeface="Times New Roman" panose="02020603050405020304" pitchFamily="18" charset="0"/>
                          <a:sym typeface="Calibri"/>
                        </a:rPr>
                        <a:t>126</a:t>
                      </a:r>
                      <a:endParaRPr sz="2800" b="1" dirty="0">
                        <a:solidFill>
                          <a:schemeClr val="tx1"/>
                        </a:solidFill>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92568112"/>
                  </a:ext>
                </a:extLst>
              </a:tr>
              <a:tr h="918546">
                <a:tc>
                  <a:txBody>
                    <a:bodyPr/>
                    <a:lstStyle/>
                    <a:p>
                      <a:pPr algn="ctr">
                        <a:defRPr sz="1800"/>
                      </a:pPr>
                      <a:r>
                        <a:rPr lang="ru-RU" sz="2800" dirty="0">
                          <a:sym typeface="Calibri"/>
                        </a:rPr>
                        <a:t>Чувашская Республика</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b="0" i="0" u="none" strike="noStrike" dirty="0">
                          <a:solidFill>
                            <a:schemeClr val="tx1"/>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u="none" strike="noStrike" dirty="0">
                          <a:effectLst/>
                        </a:rPr>
                        <a:t>24</a:t>
                      </a:r>
                      <a:endParaRPr lang="ru-RU" sz="2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endParaRPr lang="ru-RU" sz="2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ru-RU" sz="2800" dirty="0">
                          <a:solidFill>
                            <a:schemeClr val="tx1"/>
                          </a:solidFill>
                          <a:sym typeface="Calibri"/>
                        </a:rPr>
                        <a:t>24</a:t>
                      </a:r>
                      <a:endParaRPr sz="2800" b="1" dirty="0">
                        <a:solidFill>
                          <a:schemeClr val="tx1"/>
                        </a:solidFill>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21364592"/>
                  </a:ext>
                </a:extLst>
              </a:tr>
              <a:tr h="687036">
                <a:tc>
                  <a:txBody>
                    <a:bodyPr/>
                    <a:lstStyle/>
                    <a:p>
                      <a:pPr algn="ctr">
                        <a:defRPr sz="1800"/>
                      </a:pPr>
                      <a:r>
                        <a:rPr lang="ru-RU" sz="2800" dirty="0">
                          <a:sym typeface="Calibri"/>
                        </a:rPr>
                        <a:t>Республика Марий Эл</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33</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endParaRPr lang="ru-RU" sz="2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ru-RU" sz="2800" b="1" dirty="0">
                          <a:latin typeface="Times New Roman" panose="02020603050405020304" pitchFamily="18" charset="0"/>
                          <a:ea typeface="+mj-ea"/>
                          <a:cs typeface="Times New Roman" panose="02020603050405020304" pitchFamily="18" charset="0"/>
                          <a:sym typeface="Calibri"/>
                        </a:rPr>
                        <a:t>33</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38225755"/>
                  </a:ext>
                </a:extLst>
              </a:tr>
              <a:tr h="687036">
                <a:tc>
                  <a:txBody>
                    <a:bodyPr/>
                    <a:lstStyle/>
                    <a:p>
                      <a:pPr algn="r">
                        <a:defRPr sz="1800"/>
                      </a:pPr>
                      <a:r>
                        <a:rPr lang="ru-RU" sz="2800" dirty="0">
                          <a:sym typeface="Calibri"/>
                        </a:rPr>
                        <a:t>ИТОГО</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tcPr>
                </a:tc>
                <a:tc>
                  <a:txBody>
                    <a:bodyPr/>
                    <a:lstStyle/>
                    <a:p>
                      <a:pPr marL="0" algn="ctr" defTabSz="914400" rtl="0" eaLnBrk="1" fontAlgn="ctr" latinLnBrk="0" hangingPunct="1"/>
                      <a:r>
                        <a:rPr lang="ru-RU" sz="2800" u="none" strike="noStrike" kern="1200" dirty="0">
                          <a:solidFill>
                            <a:schemeClr val="tx1"/>
                          </a:solidFill>
                          <a:effectLst/>
                          <a:latin typeface="+mn-lt"/>
                          <a:ea typeface="+mn-ea"/>
                          <a:cs typeface="+mn-cs"/>
                        </a:rPr>
                        <a:t>26</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tcPr>
                </a:tc>
                <a:tc>
                  <a:txBody>
                    <a:bodyPr/>
                    <a:lstStyle/>
                    <a:p>
                      <a:pPr algn="ctr" fontAlgn="ctr"/>
                      <a:r>
                        <a:rPr lang="ru-RU" sz="2800" u="none" strike="noStrike" dirty="0">
                          <a:effectLst/>
                        </a:rPr>
                        <a:t>157</a:t>
                      </a:r>
                      <a:endParaRPr lang="ru-RU" sz="2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tcPr>
                </a:tc>
                <a:tc>
                  <a:txBody>
                    <a:bodyPr/>
                    <a:lstStyle/>
                    <a:p>
                      <a:pPr algn="ctr" fontAlgn="ctr"/>
                      <a:endParaRPr lang="ru-RU" sz="2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T w="28575" cap="flat" cmpd="sng" algn="ctr">
                      <a:solidFill>
                        <a:schemeClr val="bg1">
                          <a:lumMod val="65000"/>
                        </a:schemeClr>
                      </a:solidFill>
                      <a:prstDash val="solid"/>
                      <a:round/>
                      <a:headEnd type="none" w="med" len="med"/>
                      <a:tailEnd type="none" w="med" len="med"/>
                    </a:lnT>
                  </a:tcPr>
                </a:tc>
                <a:tc>
                  <a:txBody>
                    <a:bodyPr/>
                    <a:lstStyle/>
                    <a:p>
                      <a:pPr algn="ctr">
                        <a:defRPr sz="1800"/>
                      </a:pPr>
                      <a:r>
                        <a:rPr lang="ru-RU" sz="2800" kern="1200" dirty="0">
                          <a:solidFill>
                            <a:schemeClr val="tx1"/>
                          </a:solidFill>
                          <a:latin typeface="+mn-lt"/>
                          <a:ea typeface="+mn-ea"/>
                          <a:cs typeface="+mn-cs"/>
                          <a:sym typeface="Calibri"/>
                        </a:rPr>
                        <a:t>183</a:t>
                      </a: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3450245476"/>
                  </a:ext>
                </a:extLst>
              </a:tr>
            </a:tbl>
          </a:graphicData>
        </a:graphic>
      </p:graphicFrame>
      <p:sp>
        <p:nvSpPr>
          <p:cNvPr id="7" name="Заголовок 1"/>
          <p:cNvSpPr txBox="1">
            <a:spLocks/>
          </p:cNvSpPr>
          <p:nvPr/>
        </p:nvSpPr>
        <p:spPr>
          <a:xfrm>
            <a:off x="1018091" y="963516"/>
            <a:ext cx="7585073" cy="53819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u-RU" sz="2800" b="1" cap="all" dirty="0">
                <a:latin typeface="+mn-lt"/>
                <a:cs typeface="Times New Roman" panose="02020603050405020304" pitchFamily="18" charset="0"/>
              </a:rPr>
              <a:t>Количество поднадзорных </a:t>
            </a:r>
          </a:p>
          <a:p>
            <a:pPr algn="l"/>
            <a:r>
              <a:rPr lang="ru-RU" sz="2800" b="1" cap="all" dirty="0">
                <a:latin typeface="+mn-lt"/>
                <a:cs typeface="Times New Roman" panose="02020603050405020304" pitchFamily="18" charset="0"/>
              </a:rPr>
              <a:t>опасных производственных объектов газораспределения</a:t>
            </a:r>
          </a:p>
        </p:txBody>
      </p:sp>
    </p:spTree>
    <p:extLst>
      <p:ext uri="{BB962C8B-B14F-4D97-AF65-F5344CB8AC3E}">
        <p14:creationId xmlns:p14="http://schemas.microsoft.com/office/powerpoint/2010/main" val="2636805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 name="Заголовок 1"/>
          <p:cNvSpPr txBox="1">
            <a:spLocks/>
          </p:cNvSpPr>
          <p:nvPr/>
        </p:nvSpPr>
        <p:spPr>
          <a:xfrm>
            <a:off x="716598" y="949973"/>
            <a:ext cx="7585073" cy="53819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u-RU" sz="2800" b="1" cap="all" dirty="0">
                <a:latin typeface="+mn-lt"/>
                <a:cs typeface="Times New Roman" panose="02020603050405020304" pitchFamily="18" charset="0"/>
              </a:rPr>
              <a:t>Количество поднадзорных </a:t>
            </a:r>
          </a:p>
          <a:p>
            <a:pPr algn="l"/>
            <a:r>
              <a:rPr lang="ru-RU" sz="2800" b="1" cap="all" dirty="0">
                <a:latin typeface="+mn-lt"/>
                <a:cs typeface="Times New Roman" panose="02020603050405020304" pitchFamily="18" charset="0"/>
              </a:rPr>
              <a:t>опасных производственных объектов газопотребления</a:t>
            </a:r>
          </a:p>
        </p:txBody>
      </p:sp>
      <p:sp>
        <p:nvSpPr>
          <p:cNvPr id="830" name="Прямоугольник 829"/>
          <p:cNvSpPr/>
          <p:nvPr/>
        </p:nvSpPr>
        <p:spPr>
          <a:xfrm>
            <a:off x="8595360" y="716885"/>
            <a:ext cx="3503712" cy="424732"/>
          </a:xfrm>
          <a:prstGeom prst="rect">
            <a:avLst/>
          </a:prstGeom>
        </p:spPr>
        <p:txBody>
          <a:bodyPr wrap="square">
            <a:spAutoFit/>
          </a:bodyPr>
          <a:lstStyle/>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Приволжское управление </a:t>
            </a:r>
          </a:p>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Ростехнадзора</a:t>
            </a:r>
          </a:p>
        </p:txBody>
      </p:sp>
      <p:pic>
        <p:nvPicPr>
          <p:cNvPr id="831" name="Рисунок 8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92012" y="686103"/>
            <a:ext cx="432048" cy="486296"/>
          </a:xfrm>
          <a:prstGeom prst="rect">
            <a:avLst/>
          </a:prstGeom>
        </p:spPr>
      </p:pic>
      <p:graphicFrame>
        <p:nvGraphicFramePr>
          <p:cNvPr id="833" name="Объект 6">
            <a:extLst>
              <a:ext uri="{FF2B5EF4-FFF2-40B4-BE49-F238E27FC236}">
                <a16:creationId xmlns:a16="http://schemas.microsoft.com/office/drawing/2014/main" id="{121D713D-8DAE-4D5F-98BC-2485BB95A864}"/>
              </a:ext>
            </a:extLst>
          </p:cNvPr>
          <p:cNvGraphicFramePr>
            <a:graphicFrameLocks/>
          </p:cNvGraphicFramePr>
          <p:nvPr>
            <p:extLst>
              <p:ext uri="{D42A27DB-BD31-4B8C-83A1-F6EECF244321}">
                <p14:modId xmlns:p14="http://schemas.microsoft.com/office/powerpoint/2010/main" val="2644217782"/>
              </p:ext>
            </p:extLst>
          </p:nvPr>
        </p:nvGraphicFramePr>
        <p:xfrm>
          <a:off x="1321722" y="1787236"/>
          <a:ext cx="9020096" cy="4343107"/>
        </p:xfrm>
        <a:graphic>
          <a:graphicData uri="http://schemas.openxmlformats.org/drawingml/2006/table">
            <a:tbl>
              <a:tblPr firstRow="1" firstCol="1" bandRow="1">
                <a:tableStyleId>{2D5ABB26-0587-4C30-8999-92F81FD0307C}</a:tableStyleId>
              </a:tblPr>
              <a:tblGrid>
                <a:gridCol w="4367355">
                  <a:extLst>
                    <a:ext uri="{9D8B030D-6E8A-4147-A177-3AD203B41FA5}">
                      <a16:colId xmlns:a16="http://schemas.microsoft.com/office/drawing/2014/main" val="1513305736"/>
                    </a:ext>
                  </a:extLst>
                </a:gridCol>
                <a:gridCol w="1132283">
                  <a:extLst>
                    <a:ext uri="{9D8B030D-6E8A-4147-A177-3AD203B41FA5}">
                      <a16:colId xmlns:a16="http://schemas.microsoft.com/office/drawing/2014/main" val="3506617024"/>
                    </a:ext>
                  </a:extLst>
                </a:gridCol>
                <a:gridCol w="1132283">
                  <a:extLst>
                    <a:ext uri="{9D8B030D-6E8A-4147-A177-3AD203B41FA5}">
                      <a16:colId xmlns:a16="http://schemas.microsoft.com/office/drawing/2014/main" val="3698499787"/>
                    </a:ext>
                  </a:extLst>
                </a:gridCol>
                <a:gridCol w="1132283">
                  <a:extLst>
                    <a:ext uri="{9D8B030D-6E8A-4147-A177-3AD203B41FA5}">
                      <a16:colId xmlns:a16="http://schemas.microsoft.com/office/drawing/2014/main" val="3667848592"/>
                    </a:ext>
                  </a:extLst>
                </a:gridCol>
                <a:gridCol w="114934">
                  <a:extLst>
                    <a:ext uri="{9D8B030D-6E8A-4147-A177-3AD203B41FA5}">
                      <a16:colId xmlns:a16="http://schemas.microsoft.com/office/drawing/2014/main" val="2485462141"/>
                    </a:ext>
                  </a:extLst>
                </a:gridCol>
                <a:gridCol w="1140958">
                  <a:extLst>
                    <a:ext uri="{9D8B030D-6E8A-4147-A177-3AD203B41FA5}">
                      <a16:colId xmlns:a16="http://schemas.microsoft.com/office/drawing/2014/main" val="4098682680"/>
                    </a:ext>
                  </a:extLst>
                </a:gridCol>
              </a:tblGrid>
              <a:tr h="64299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endParaRPr lang="ru-RU"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B w="28575" cap="flat" cmpd="sng" algn="ctr">
                      <a:solidFill>
                        <a:schemeClr val="bg1">
                          <a:lumMod val="65000"/>
                        </a:schemeClr>
                      </a:solidFill>
                      <a:prstDash val="solid"/>
                      <a:round/>
                      <a:headEnd type="none" w="med" len="med"/>
                      <a:tailEnd type="none" w="med" len="med"/>
                    </a:lnB>
                  </a:tcPr>
                </a:tc>
                <a:tc gridSpan="5">
                  <a:txBody>
                    <a:bodyPr/>
                    <a:lstStyle/>
                    <a:p>
                      <a:pPr algn="ctr">
                        <a:defRPr sz="1800"/>
                      </a:pPr>
                      <a:r>
                        <a:rPr lang="ru-RU" sz="2800" dirty="0">
                          <a:sym typeface="Calibri"/>
                        </a:rPr>
                        <a:t>Класс</a:t>
                      </a:r>
                      <a:r>
                        <a:rPr lang="ru-RU" sz="2800" baseline="0" dirty="0">
                          <a:sym typeface="Calibri"/>
                        </a:rPr>
                        <a:t> опасности</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B w="28575" cap="flat" cmpd="sng" algn="ctr">
                      <a:solidFill>
                        <a:schemeClr val="bg1">
                          <a:lumMod val="65000"/>
                        </a:schemeClr>
                      </a:solidFill>
                      <a:prstDash val="solid"/>
                      <a:round/>
                      <a:headEnd type="none" w="med" len="med"/>
                      <a:tailEnd type="none" w="med" len="med"/>
                    </a:lnB>
                  </a:tcPr>
                </a:tc>
                <a:tc hMerge="1">
                  <a:txBody>
                    <a:bodyPr/>
                    <a:lstStyle/>
                    <a:p>
                      <a:pPr algn="ctr">
                        <a:defRPr sz="1800"/>
                      </a:pPr>
                      <a:endParaRPr sz="1400" b="1" dirty="0">
                        <a:latin typeface="Calibri" panose="020F0502020204030204" pitchFamily="34" charset="0"/>
                        <a:ea typeface="+mj-ea"/>
                        <a:cs typeface="Times New Roman" panose="02020603050405020304" pitchFamily="18" charset="0"/>
                        <a:sym typeface="Calibri"/>
                      </a:endParaRPr>
                    </a:p>
                  </a:txBody>
                  <a:tcPr marL="34290" marR="34290" marT="34290" marB="34290" anchor="ctr" horzOverflow="overflow">
                    <a:lnB w="12700" cap="flat" cmpd="sng" algn="ctr">
                      <a:solidFill>
                        <a:schemeClr val="tx1"/>
                      </a:solidFill>
                      <a:prstDash val="solid"/>
                      <a:round/>
                      <a:headEnd type="none" w="med" len="med"/>
                      <a:tailEnd type="none" w="med" len="med"/>
                    </a:lnB>
                  </a:tcPr>
                </a:tc>
                <a:tc hMerge="1">
                  <a:txBody>
                    <a:bodyPr/>
                    <a:lstStyle/>
                    <a:p>
                      <a:pPr algn="ctr">
                        <a:defRPr sz="1800"/>
                      </a:pPr>
                      <a:endParaRPr sz="1400" b="1" dirty="0">
                        <a:latin typeface="Calibri" panose="020F0502020204030204" pitchFamily="34" charset="0"/>
                        <a:ea typeface="+mj-ea"/>
                        <a:cs typeface="Times New Roman" panose="02020603050405020304" pitchFamily="18" charset="0"/>
                        <a:sym typeface="Calibri"/>
                      </a:endParaRPr>
                    </a:p>
                  </a:txBody>
                  <a:tcPr marL="34290" marR="34290" marT="34290" marB="34290" anchor="ctr" horzOverflow="overflow">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pPr algn="ctr">
                        <a:defRPr sz="1000" b="1">
                          <a:latin typeface="+mj-lt"/>
                          <a:ea typeface="+mj-ea"/>
                          <a:cs typeface="+mj-cs"/>
                          <a:sym typeface="Calibri"/>
                        </a:defRPr>
                      </a:pPr>
                      <a:endParaRPr sz="1400" dirty="0">
                        <a:latin typeface="Calibri" panose="020F0502020204030204" pitchFamily="34" charset="0"/>
                        <a:cs typeface="Times New Roman" panose="02020603050405020304" pitchFamily="18" charset="0"/>
                      </a:endParaRPr>
                    </a:p>
                  </a:txBody>
                  <a:tcPr marL="34290" marR="34290" marT="34290" marB="34290" anchor="ctr" horzOverflow="overflow">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8809420"/>
                  </a:ext>
                </a:extLst>
              </a:tr>
              <a:tr h="708176">
                <a:tc vMerge="1">
                  <a:txBody>
                    <a:bodyPr/>
                    <a:lstStyle/>
                    <a:p>
                      <a:pPr algn="ctr">
                        <a:defRPr sz="1800"/>
                      </a:pPr>
                      <a:endParaRPr sz="1400" b="1" dirty="0">
                        <a:latin typeface="Calibri" panose="020F0502020204030204" pitchFamily="34" charset="0"/>
                        <a:ea typeface="+mj-ea"/>
                        <a:cs typeface="Times New Roman" panose="02020603050405020304" pitchFamily="18" charset="0"/>
                        <a:sym typeface="Calibri"/>
                      </a:endParaRPr>
                    </a:p>
                  </a:txBody>
                  <a:tcPr marL="34290" marR="34290" marT="34290" marB="34290" anchor="ctr" horzOverflow="overflow">
                    <a:lnT w="12700" cap="flat" cmpd="sng" algn="ctr">
                      <a:solidFill>
                        <a:schemeClr val="tx1"/>
                      </a:solidFill>
                      <a:prstDash val="solid"/>
                      <a:round/>
                      <a:headEnd type="none" w="med" len="med"/>
                      <a:tailEnd type="none" w="med" len="med"/>
                    </a:lnT>
                  </a:tcPr>
                </a:tc>
                <a:tc>
                  <a:txBody>
                    <a:bodyPr/>
                    <a:lstStyle/>
                    <a:p>
                      <a:pPr algn="ctr">
                        <a:defRPr sz="1800"/>
                      </a:pPr>
                      <a:r>
                        <a:rPr lang="en-US" sz="3200" dirty="0">
                          <a:sym typeface="Calibri"/>
                        </a:rPr>
                        <a:t>I</a:t>
                      </a:r>
                      <a:endParaRPr sz="32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en-US" sz="3200" dirty="0">
                          <a:sym typeface="Calibri"/>
                        </a:rPr>
                        <a:t>II</a:t>
                      </a:r>
                      <a:endParaRPr sz="32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en-US" sz="3200" dirty="0">
                          <a:sym typeface="Calibri"/>
                        </a:rPr>
                        <a:t>III</a:t>
                      </a:r>
                      <a:endParaRPr sz="32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000" b="1">
                          <a:latin typeface="+mj-lt"/>
                          <a:ea typeface="+mj-ea"/>
                          <a:cs typeface="+mj-cs"/>
                          <a:sym typeface="Calibri"/>
                        </a:defRPr>
                      </a:pPr>
                      <a:endParaRPr sz="3200" dirty="0">
                        <a:latin typeface="Times New Roman" panose="02020603050405020304" pitchFamily="18" charset="0"/>
                        <a:cs typeface="Times New Roman" panose="02020603050405020304" pitchFamily="18" charset="0"/>
                      </a:endParaRPr>
                    </a:p>
                  </a:txBody>
                  <a:tcPr marL="34290" marR="34290" marT="34290" marB="34290" anchor="ctr" horzOverflow="overflow">
                    <a:lnL w="28575" cap="flat" cmpd="sng" algn="ctr">
                      <a:solidFill>
                        <a:schemeClr val="bg1">
                          <a:lumMod val="65000"/>
                        </a:schemeClr>
                      </a:solidFill>
                      <a:prstDash val="solid"/>
                      <a:round/>
                      <a:headEnd type="none" w="med" len="med"/>
                      <a:tailEnd type="none" w="med" len="med"/>
                    </a:lnL>
                    <a:lnB w="28575" cap="flat" cmpd="sng" algn="ctr">
                      <a:solidFill>
                        <a:schemeClr val="bg1">
                          <a:lumMod val="65000"/>
                        </a:schemeClr>
                      </a:solidFill>
                      <a:prstDash val="solid"/>
                      <a:round/>
                      <a:headEnd type="none" w="med" len="med"/>
                      <a:tailEnd type="none" w="med" len="med"/>
                    </a:lnB>
                  </a:tcPr>
                </a:tc>
                <a:tc>
                  <a:txBody>
                    <a:bodyPr/>
                    <a:lstStyle/>
                    <a:p>
                      <a:pPr algn="ctr">
                        <a:defRPr sz="1000" b="1">
                          <a:latin typeface="+mj-lt"/>
                          <a:ea typeface="+mj-ea"/>
                          <a:cs typeface="+mj-cs"/>
                          <a:sym typeface="Calibri"/>
                        </a:defRPr>
                      </a:pPr>
                      <a:r>
                        <a:rPr lang="ru-RU" sz="2800" dirty="0"/>
                        <a:t>Всего</a:t>
                      </a:r>
                      <a:endParaRPr sz="2800" dirty="0">
                        <a:latin typeface="Times New Roman" panose="02020603050405020304" pitchFamily="18" charset="0"/>
                        <a:cs typeface="Times New Roman" panose="02020603050405020304" pitchFamily="18" charset="0"/>
                      </a:endParaRP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760807415"/>
                  </a:ext>
                </a:extLst>
              </a:tr>
              <a:tr h="699322">
                <a:tc>
                  <a:txBody>
                    <a:bodyPr/>
                    <a:lstStyle/>
                    <a:p>
                      <a:pPr algn="ctr">
                        <a:defRPr sz="1800"/>
                      </a:pPr>
                      <a:r>
                        <a:rPr lang="ru-RU" sz="2800" dirty="0">
                          <a:sym typeface="Calibri"/>
                        </a:rPr>
                        <a:t>Республика Татарстан</a:t>
                      </a:r>
                      <a:endParaRPr sz="2800" b="1" dirty="0">
                        <a:solidFill>
                          <a:schemeClr val="tx1"/>
                        </a:solidFill>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ru-RU" sz="2800" b="0" i="0" u="none" strike="noStrike" dirty="0">
                          <a:solidFill>
                            <a:schemeClr val="tx1"/>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5</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ru-RU" sz="2800" u="none" strike="noStrike" dirty="0">
                          <a:effectLst/>
                        </a:rPr>
                        <a:t>2666</a:t>
                      </a:r>
                      <a:endParaRPr lang="ru-RU" sz="2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ru-RU" sz="2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defRPr sz="1800"/>
                      </a:pPr>
                      <a:r>
                        <a:rPr lang="ru-RU" sz="2800" dirty="0">
                          <a:sym typeface="Calibri"/>
                        </a:rPr>
                        <a:t>2671</a:t>
                      </a:r>
                      <a:endParaRPr sz="2800" b="1" dirty="0">
                        <a:solidFill>
                          <a:schemeClr val="tx1"/>
                        </a:solidFill>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92568112"/>
                  </a:ext>
                </a:extLst>
              </a:tr>
              <a:tr h="918546">
                <a:tc>
                  <a:txBody>
                    <a:bodyPr/>
                    <a:lstStyle/>
                    <a:p>
                      <a:pPr algn="ctr">
                        <a:defRPr sz="1800"/>
                      </a:pPr>
                      <a:r>
                        <a:rPr lang="ru-RU" sz="2800" dirty="0">
                          <a:sym typeface="Calibri"/>
                        </a:rPr>
                        <a:t>Чувашская Республика</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b="0" i="0" u="none" strike="noStrike" dirty="0">
                          <a:solidFill>
                            <a:schemeClr val="tx1"/>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ru-RU" sz="2800" dirty="0">
                          <a:solidFill>
                            <a:schemeClr val="tx1"/>
                          </a:solidFill>
                          <a:sym typeface="Calibri"/>
                        </a:rPr>
                        <a:t>494</a:t>
                      </a:r>
                      <a:endParaRPr lang="ru-RU" sz="2800" b="1" kern="1200" dirty="0">
                        <a:solidFill>
                          <a:schemeClr val="tx1"/>
                        </a:solidFill>
                        <a:latin typeface="Times New Roman" panose="02020603050405020304" pitchFamily="18" charset="0"/>
                        <a:ea typeface="+mn-ea"/>
                        <a:cs typeface="Times New Roman" panose="02020603050405020304" pitchFamily="18" charset="0"/>
                        <a:sym typeface="Calibri"/>
                      </a:endParaRP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endParaRPr lang="ru-RU" sz="2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ru-RU" sz="2800" dirty="0">
                          <a:solidFill>
                            <a:schemeClr val="tx1"/>
                          </a:solidFill>
                          <a:sym typeface="Calibri"/>
                        </a:rPr>
                        <a:t>494</a:t>
                      </a:r>
                      <a:endParaRPr sz="2800" b="1" dirty="0">
                        <a:solidFill>
                          <a:schemeClr val="tx1"/>
                        </a:solidFill>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21364592"/>
                  </a:ext>
                </a:extLst>
              </a:tr>
              <a:tr h="687036">
                <a:tc>
                  <a:txBody>
                    <a:bodyPr/>
                    <a:lstStyle/>
                    <a:p>
                      <a:pPr algn="ctr">
                        <a:defRPr sz="1800"/>
                      </a:pPr>
                      <a:r>
                        <a:rPr lang="ru-RU" sz="2800" dirty="0">
                          <a:sym typeface="Calibri"/>
                        </a:rPr>
                        <a:t>Республика Марий Эл</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ru-RU" sz="2800" dirty="0">
                          <a:sym typeface="Calibri"/>
                        </a:rPr>
                        <a:t>365</a:t>
                      </a:r>
                      <a:endParaRPr lang="ru-RU" sz="2800" b="1" kern="1200" dirty="0">
                        <a:solidFill>
                          <a:schemeClr val="tx1"/>
                        </a:solidFill>
                        <a:latin typeface="Times New Roman" panose="02020603050405020304" pitchFamily="18" charset="0"/>
                        <a:ea typeface="+mn-ea"/>
                        <a:cs typeface="Times New Roman" panose="02020603050405020304" pitchFamily="18" charset="0"/>
                        <a:sym typeface="Calibri"/>
                      </a:endParaRP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fontAlgn="ctr"/>
                      <a:endParaRPr lang="ru-RU" sz="2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tc>
                  <a:txBody>
                    <a:bodyPr/>
                    <a:lstStyle/>
                    <a:p>
                      <a:pPr algn="ctr">
                        <a:defRPr sz="1800"/>
                      </a:pPr>
                      <a:r>
                        <a:rPr lang="ru-RU" sz="2800" dirty="0">
                          <a:sym typeface="Calibri"/>
                        </a:rPr>
                        <a:t>365</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38225755"/>
                  </a:ext>
                </a:extLst>
              </a:tr>
              <a:tr h="687036">
                <a:tc>
                  <a:txBody>
                    <a:bodyPr/>
                    <a:lstStyle/>
                    <a:p>
                      <a:pPr algn="r">
                        <a:defRPr sz="1800"/>
                      </a:pPr>
                      <a:r>
                        <a:rPr lang="ru-RU" sz="2800" dirty="0">
                          <a:sym typeface="Calibri"/>
                        </a:rPr>
                        <a:t>ИТОГО</a:t>
                      </a:r>
                      <a:endParaRPr sz="2800" b="1" dirty="0">
                        <a:latin typeface="Times New Roman" panose="02020603050405020304" pitchFamily="18" charset="0"/>
                        <a:ea typeface="+mj-ea"/>
                        <a:cs typeface="Times New Roman" panose="02020603050405020304" pitchFamily="18" charset="0"/>
                        <a:sym typeface="Calibri"/>
                      </a:endParaRPr>
                    </a:p>
                  </a:txBody>
                  <a:tcPr marL="34290" marR="34290" marT="34290" marB="34290" anchor="ctr" horzOverflow="overflow">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tcPr>
                </a:tc>
                <a:tc>
                  <a:txBody>
                    <a:bodyPr/>
                    <a:lstStyle/>
                    <a:p>
                      <a:pPr algn="ctr" fontAlgn="ctr"/>
                      <a:r>
                        <a:rPr lang="ru-RU" sz="28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tcPr>
                </a:tc>
                <a:tc>
                  <a:txBody>
                    <a:bodyPr/>
                    <a:lstStyle/>
                    <a:p>
                      <a:pPr marL="0" algn="ctr" defTabSz="914400" rtl="0" eaLnBrk="1" fontAlgn="ctr" latinLnBrk="0" hangingPunct="1"/>
                      <a:r>
                        <a:rPr lang="ru-RU" sz="2800" u="none" strike="noStrike" kern="1200" dirty="0">
                          <a:solidFill>
                            <a:schemeClr val="tx1"/>
                          </a:solidFill>
                          <a:effectLst/>
                          <a:latin typeface="+mn-lt"/>
                          <a:ea typeface="+mn-ea"/>
                          <a:cs typeface="+mn-cs"/>
                        </a:rPr>
                        <a:t>5</a:t>
                      </a: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tcPr>
                </a:tc>
                <a:tc>
                  <a:txBody>
                    <a:bodyPr/>
                    <a:lstStyle/>
                    <a:p>
                      <a:pPr algn="ctr" fontAlgn="ctr"/>
                      <a:r>
                        <a:rPr lang="ru-RU" sz="2800" u="none" strike="noStrike" dirty="0">
                          <a:effectLst/>
                        </a:rPr>
                        <a:t>3525</a:t>
                      </a:r>
                      <a:endParaRPr lang="ru-RU" sz="2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tcPr>
                </a:tc>
                <a:tc>
                  <a:txBody>
                    <a:bodyPr/>
                    <a:lstStyle/>
                    <a:p>
                      <a:pPr algn="ctr" fontAlgn="ctr"/>
                      <a:endParaRPr lang="ru-RU" sz="2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28575" cap="flat" cmpd="sng" algn="ctr">
                      <a:solidFill>
                        <a:schemeClr val="bg1">
                          <a:lumMod val="65000"/>
                        </a:schemeClr>
                      </a:solidFill>
                      <a:prstDash val="solid"/>
                      <a:round/>
                      <a:headEnd type="none" w="med" len="med"/>
                      <a:tailEnd type="none" w="med" len="med"/>
                    </a:lnL>
                    <a:lnT w="28575" cap="flat" cmpd="sng" algn="ctr">
                      <a:solidFill>
                        <a:schemeClr val="bg1">
                          <a:lumMod val="65000"/>
                        </a:schemeClr>
                      </a:solidFill>
                      <a:prstDash val="solid"/>
                      <a:round/>
                      <a:headEnd type="none" w="med" len="med"/>
                      <a:tailEnd type="none" w="med" len="med"/>
                    </a:lnT>
                  </a:tcPr>
                </a:tc>
                <a:tc>
                  <a:txBody>
                    <a:bodyPr/>
                    <a:lstStyle/>
                    <a:p>
                      <a:pPr algn="ctr">
                        <a:defRPr sz="1800"/>
                      </a:pPr>
                      <a:r>
                        <a:rPr lang="ru-RU" sz="2800" kern="1200" dirty="0">
                          <a:solidFill>
                            <a:schemeClr val="tx1"/>
                          </a:solidFill>
                          <a:latin typeface="+mn-lt"/>
                          <a:ea typeface="+mn-ea"/>
                          <a:cs typeface="+mn-cs"/>
                          <a:sym typeface="Calibri"/>
                        </a:rPr>
                        <a:t>3530</a:t>
                      </a:r>
                    </a:p>
                  </a:txBody>
                  <a:tcPr marL="34290" marR="34290" marT="34290" marB="34290" anchor="ctr" horzOverflow="overflow">
                    <a:lnT w="28575"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3450245476"/>
                  </a:ext>
                </a:extLst>
              </a:tr>
            </a:tbl>
          </a:graphicData>
        </a:graphic>
      </p:graphicFrame>
    </p:spTree>
    <p:extLst>
      <p:ext uri="{BB962C8B-B14F-4D97-AF65-F5344CB8AC3E}">
        <p14:creationId xmlns:p14="http://schemas.microsoft.com/office/powerpoint/2010/main" val="2393725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688288" y="814281"/>
            <a:ext cx="3503712" cy="424732"/>
          </a:xfrm>
          <a:prstGeom prst="rect">
            <a:avLst/>
          </a:prstGeom>
        </p:spPr>
        <p:txBody>
          <a:bodyPr wrap="square">
            <a:spAutoFit/>
          </a:bodyPr>
          <a:lstStyle/>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Приволжское управление </a:t>
            </a:r>
          </a:p>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Ростехнадзора</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940" y="783499"/>
            <a:ext cx="432048" cy="486296"/>
          </a:xfrm>
          <a:prstGeom prst="rect">
            <a:avLst/>
          </a:prstGeom>
        </p:spPr>
      </p:pic>
      <p:sp>
        <p:nvSpPr>
          <p:cNvPr id="6" name="Прямоугольник 5"/>
          <p:cNvSpPr/>
          <p:nvPr/>
        </p:nvSpPr>
        <p:spPr>
          <a:xfrm>
            <a:off x="637299" y="777348"/>
            <a:ext cx="9220200" cy="461665"/>
          </a:xfrm>
          <a:prstGeom prst="rect">
            <a:avLst/>
          </a:prstGeom>
        </p:spPr>
        <p:txBody>
          <a:bodyPr wrap="square">
            <a:spAutoFit/>
          </a:bodyPr>
          <a:lstStyle/>
          <a:p>
            <a:pPr marL="0" marR="0" lvl="0" indent="0" defTabSz="841247" rtl="0" eaLnBrk="0" fontAlgn="base" latinLnBrk="0" hangingPunct="0">
              <a:lnSpc>
                <a:spcPct val="100000"/>
              </a:lnSpc>
              <a:spcBef>
                <a:spcPct val="0"/>
              </a:spcBef>
              <a:spcAft>
                <a:spcPct val="0"/>
              </a:spcAft>
              <a:buClrTx/>
              <a:buSzTx/>
              <a:buFontTx/>
              <a:buNone/>
              <a:tabLst/>
              <a:defRPr sz="2024" b="1">
                <a:effectLst/>
                <a:latin typeface="+mj-lt"/>
                <a:ea typeface="+mj-ea"/>
                <a:cs typeface="+mj-cs"/>
                <a:sym typeface="Calibri"/>
              </a:defRPr>
            </a:pPr>
            <a:r>
              <a:rPr kumimoji="0" lang="ru-RU" sz="2400" b="1" i="0" u="none" strike="noStrike" kern="1200" cap="all" spc="0" normalizeH="0" noProof="0" dirty="0">
                <a:ln>
                  <a:noFill/>
                </a:ln>
                <a:effectLst/>
                <a:uLnTx/>
                <a:uFillTx/>
                <a:latin typeface="Calibri" panose="020F0502020204030204" pitchFamily="34" charset="0"/>
                <a:ea typeface="+mn-ea"/>
                <a:cs typeface="+mn-cs"/>
                <a:sym typeface="Calibri"/>
              </a:rPr>
              <a:t>Результаты </a:t>
            </a:r>
            <a:r>
              <a:rPr kumimoji="0" lang="ru-RU" sz="2400" b="1" i="0" u="none" strike="noStrike" kern="1200" cap="all" spc="0" normalizeH="0" noProof="0" dirty="0" err="1">
                <a:ln>
                  <a:noFill/>
                </a:ln>
                <a:effectLst/>
                <a:uLnTx/>
                <a:uFillTx/>
                <a:latin typeface="Calibri" panose="020F0502020204030204" pitchFamily="34" charset="0"/>
                <a:ea typeface="+mn-ea"/>
                <a:cs typeface="+mn-cs"/>
                <a:sym typeface="Calibri"/>
              </a:rPr>
              <a:t>кнд</a:t>
            </a:r>
            <a:r>
              <a:rPr kumimoji="0" lang="ru-RU" sz="2400" b="1" i="0" u="none" strike="noStrike" kern="1200" cap="all" spc="0" normalizeH="0" noProof="0" dirty="0">
                <a:ln>
                  <a:noFill/>
                </a:ln>
                <a:effectLst/>
                <a:uLnTx/>
                <a:uFillTx/>
                <a:latin typeface="Calibri" panose="020F0502020204030204" pitchFamily="34" charset="0"/>
                <a:ea typeface="+mn-ea"/>
                <a:cs typeface="+mn-cs"/>
                <a:sym typeface="Calibri"/>
              </a:rPr>
              <a:t> за </a:t>
            </a:r>
            <a:r>
              <a:rPr lang="en-US" sz="2400" b="1" cap="all" dirty="0">
                <a:latin typeface="Calibri" panose="020F0502020204030204" pitchFamily="34" charset="0"/>
                <a:sym typeface="Calibri"/>
              </a:rPr>
              <a:t>I</a:t>
            </a:r>
            <a:r>
              <a:rPr lang="ru-RU" sz="2400" b="1" cap="all" dirty="0">
                <a:latin typeface="Calibri" panose="020F0502020204030204" pitchFamily="34" charset="0"/>
                <a:sym typeface="Calibri"/>
              </a:rPr>
              <a:t> полугодие</a:t>
            </a:r>
            <a:r>
              <a:rPr lang="en-US" sz="2400" b="1" cap="all" dirty="0">
                <a:latin typeface="Calibri" panose="020F0502020204030204" pitchFamily="34" charset="0"/>
                <a:sym typeface="Calibri"/>
              </a:rPr>
              <a:t> </a:t>
            </a:r>
            <a:r>
              <a:rPr kumimoji="0" lang="ru-RU" sz="2400" b="1" i="0" u="none" strike="noStrike" kern="1200" cap="all" spc="0" normalizeH="0" noProof="0" dirty="0">
                <a:ln>
                  <a:noFill/>
                </a:ln>
                <a:effectLst/>
                <a:uLnTx/>
                <a:uFillTx/>
                <a:latin typeface="Calibri" panose="020F0502020204030204" pitchFamily="34" charset="0"/>
                <a:ea typeface="+mn-ea"/>
                <a:cs typeface="+mn-cs"/>
                <a:sym typeface="Calibri"/>
              </a:rPr>
              <a:t>2023 года</a:t>
            </a:r>
          </a:p>
        </p:txBody>
      </p:sp>
      <p:graphicFrame>
        <p:nvGraphicFramePr>
          <p:cNvPr id="7" name="Таблица 6"/>
          <p:cNvGraphicFramePr>
            <a:graphicFrameLocks noGrp="1"/>
          </p:cNvGraphicFramePr>
          <p:nvPr>
            <p:extLst>
              <p:ext uri="{D42A27DB-BD31-4B8C-83A1-F6EECF244321}">
                <p14:modId xmlns:p14="http://schemas.microsoft.com/office/powerpoint/2010/main" val="678796494"/>
              </p:ext>
            </p:extLst>
          </p:nvPr>
        </p:nvGraphicFramePr>
        <p:xfrm>
          <a:off x="637299" y="1482290"/>
          <a:ext cx="11164176" cy="3636491"/>
        </p:xfrm>
        <a:graphic>
          <a:graphicData uri="http://schemas.openxmlformats.org/drawingml/2006/table">
            <a:tbl>
              <a:tblPr firstRow="1" firstCol="1" bandRow="1">
                <a:tableStyleId>{5C22544A-7EE6-4342-B048-85BDC9FD1C3A}</a:tableStyleId>
              </a:tblPr>
              <a:tblGrid>
                <a:gridCol w="5582526">
                  <a:extLst>
                    <a:ext uri="{9D8B030D-6E8A-4147-A177-3AD203B41FA5}">
                      <a16:colId xmlns:a16="http://schemas.microsoft.com/office/drawing/2014/main" val="1924231386"/>
                    </a:ext>
                  </a:extLst>
                </a:gridCol>
                <a:gridCol w="5581650">
                  <a:extLst>
                    <a:ext uri="{9D8B030D-6E8A-4147-A177-3AD203B41FA5}">
                      <a16:colId xmlns:a16="http://schemas.microsoft.com/office/drawing/2014/main" val="1666698921"/>
                    </a:ext>
                  </a:extLst>
                </a:gridCol>
              </a:tblGrid>
              <a:tr h="767813">
                <a:tc>
                  <a:txBody>
                    <a:bodyPr/>
                    <a:lstStyle/>
                    <a:p>
                      <a:pPr algn="ctr">
                        <a:lnSpc>
                          <a:spcPct val="107000"/>
                        </a:lnSpc>
                        <a:spcAft>
                          <a:spcPts val="0"/>
                        </a:spcAft>
                      </a:pPr>
                      <a:r>
                        <a:rPr lang="ru-RU" sz="2000" b="1" dirty="0">
                          <a:effectLst/>
                          <a:latin typeface="Calibri" panose="020F0502020204030204" pitchFamily="34" charset="0"/>
                          <a:cs typeface="Times New Roman" panose="02020603050405020304" pitchFamily="18" charset="0"/>
                        </a:rPr>
                        <a:t>Количество поднадзорных организаций</a:t>
                      </a:r>
                      <a:endParaRPr lang="ru-RU"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solidFill>
                      <a:schemeClr val="accent5">
                        <a:lumMod val="75000"/>
                      </a:schemeClr>
                    </a:solidFill>
                  </a:tcPr>
                </a:tc>
                <a:tc>
                  <a:txBody>
                    <a:bodyPr/>
                    <a:lstStyle/>
                    <a:p>
                      <a:pPr algn="ctr">
                        <a:lnSpc>
                          <a:spcPct val="107000"/>
                        </a:lnSpc>
                        <a:spcAft>
                          <a:spcPts val="0"/>
                        </a:spcAft>
                      </a:pPr>
                      <a:r>
                        <a:rPr lang="ru-RU" sz="2800" dirty="0">
                          <a:effectLst/>
                          <a:latin typeface="Calibri" panose="020F0502020204030204" pitchFamily="34" charset="0"/>
                          <a:cs typeface="Times New Roman" panose="02020603050405020304" pitchFamily="18" charset="0"/>
                        </a:rPr>
                        <a:t>1913</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tc>
                <a:extLst>
                  <a:ext uri="{0D108BD9-81ED-4DB2-BD59-A6C34878D82A}">
                    <a16:rowId xmlns:a16="http://schemas.microsoft.com/office/drawing/2014/main" val="2571656161"/>
                  </a:ext>
                </a:extLst>
              </a:tr>
              <a:tr h="743947">
                <a:tc>
                  <a:txBody>
                    <a:bodyPr/>
                    <a:lstStyle/>
                    <a:p>
                      <a:pPr algn="ctr">
                        <a:lnSpc>
                          <a:spcPct val="107000"/>
                        </a:lnSpc>
                        <a:spcAft>
                          <a:spcPts val="0"/>
                        </a:spcAft>
                      </a:pPr>
                      <a:r>
                        <a:rPr lang="ru-RU" sz="2000" b="1" dirty="0">
                          <a:effectLst/>
                          <a:latin typeface="Calibri" panose="020F0502020204030204" pitchFamily="34" charset="0"/>
                          <a:cs typeface="Times New Roman" panose="02020603050405020304" pitchFamily="18" charset="0"/>
                        </a:rPr>
                        <a:t>Количество поднадзорных объектов</a:t>
                      </a:r>
                      <a:endParaRPr lang="ru-RU"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solidFill>
                      <a:schemeClr val="accent5">
                        <a:lumMod val="75000"/>
                      </a:schemeClr>
                    </a:solidFill>
                  </a:tcPr>
                </a:tc>
                <a:tc>
                  <a:txBody>
                    <a:bodyPr/>
                    <a:lstStyle/>
                    <a:p>
                      <a:pPr algn="ctr">
                        <a:lnSpc>
                          <a:spcPct val="107000"/>
                        </a:lnSpc>
                        <a:spcAft>
                          <a:spcPts val="0"/>
                        </a:spcAft>
                      </a:pPr>
                      <a:r>
                        <a:rPr lang="ru-RU" sz="2800" dirty="0">
                          <a:effectLst/>
                          <a:latin typeface="Calibri" panose="020F0502020204030204" pitchFamily="34" charset="0"/>
                          <a:cs typeface="Times New Roman" panose="02020603050405020304" pitchFamily="18" charset="0"/>
                        </a:rPr>
                        <a:t>3713</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tc>
                <a:extLst>
                  <a:ext uri="{0D108BD9-81ED-4DB2-BD59-A6C34878D82A}">
                    <a16:rowId xmlns:a16="http://schemas.microsoft.com/office/drawing/2014/main" val="957672757"/>
                  </a:ext>
                </a:extLst>
              </a:tr>
              <a:tr h="680047">
                <a:tc>
                  <a:txBody>
                    <a:bodyPr/>
                    <a:lstStyle/>
                    <a:p>
                      <a:pPr algn="ctr">
                        <a:lnSpc>
                          <a:spcPct val="107000"/>
                        </a:lnSpc>
                        <a:spcAft>
                          <a:spcPts val="0"/>
                        </a:spcAft>
                      </a:pPr>
                      <a:r>
                        <a:rPr lang="ru-RU" sz="2000" b="1" dirty="0">
                          <a:effectLst/>
                          <a:latin typeface="Calibri" panose="020F0502020204030204" pitchFamily="34" charset="0"/>
                          <a:cs typeface="Times New Roman" panose="02020603050405020304" pitchFamily="18" charset="0"/>
                        </a:rPr>
                        <a:t>Проведено проверок</a:t>
                      </a:r>
                      <a:endParaRPr lang="ru-RU"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solidFill>
                      <a:schemeClr val="accent5">
                        <a:lumMod val="75000"/>
                      </a:schemeClr>
                    </a:solidFill>
                  </a:tcPr>
                </a:tc>
                <a:tc>
                  <a:txBody>
                    <a:bodyPr/>
                    <a:lstStyle/>
                    <a:p>
                      <a:pPr algn="ctr">
                        <a:lnSpc>
                          <a:spcPct val="107000"/>
                        </a:lnSpc>
                        <a:spcAft>
                          <a:spcPts val="0"/>
                        </a:spcAft>
                      </a:pPr>
                      <a:r>
                        <a:rPr lang="ru-RU" sz="2800" dirty="0">
                          <a:effectLst/>
                          <a:latin typeface="Calibri" panose="020F0502020204030204" pitchFamily="34" charset="0"/>
                          <a:cs typeface="Times New Roman" panose="02020603050405020304" pitchFamily="18" charset="0"/>
                        </a:rPr>
                        <a:t>33</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tc>
                <a:extLst>
                  <a:ext uri="{0D108BD9-81ED-4DB2-BD59-A6C34878D82A}">
                    <a16:rowId xmlns:a16="http://schemas.microsoft.com/office/drawing/2014/main" val="1976178358"/>
                  </a:ext>
                </a:extLst>
              </a:tr>
              <a:tr h="700737">
                <a:tc>
                  <a:txBody>
                    <a:bodyPr/>
                    <a:lstStyle/>
                    <a:p>
                      <a:pPr algn="ctr">
                        <a:lnSpc>
                          <a:spcPct val="107000"/>
                        </a:lnSpc>
                        <a:spcAft>
                          <a:spcPts val="0"/>
                        </a:spcAft>
                      </a:pPr>
                      <a:r>
                        <a:rPr lang="ru-RU" sz="2000" b="1" dirty="0">
                          <a:effectLst/>
                          <a:latin typeface="Calibri" panose="020F0502020204030204" pitchFamily="34" charset="0"/>
                          <a:cs typeface="Times New Roman" panose="02020603050405020304" pitchFamily="18" charset="0"/>
                        </a:rPr>
                        <a:t>Выявлено нарушений</a:t>
                      </a:r>
                      <a:endParaRPr lang="ru-RU"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solidFill>
                      <a:schemeClr val="accent5">
                        <a:lumMod val="75000"/>
                      </a:schemeClr>
                    </a:solidFill>
                  </a:tcPr>
                </a:tc>
                <a:tc>
                  <a:txBody>
                    <a:bodyPr/>
                    <a:lstStyle/>
                    <a:p>
                      <a:pPr algn="ctr">
                        <a:lnSpc>
                          <a:spcPct val="107000"/>
                        </a:lnSpc>
                        <a:spcAft>
                          <a:spcPts val="0"/>
                        </a:spcAft>
                      </a:pPr>
                      <a:r>
                        <a:rPr lang="ru-RU" sz="2800" dirty="0">
                          <a:effectLst/>
                          <a:latin typeface="Calibri" panose="020F0502020204030204" pitchFamily="34" charset="0"/>
                          <a:cs typeface="Times New Roman" panose="02020603050405020304" pitchFamily="18" charset="0"/>
                        </a:rPr>
                        <a:t>416</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solidFill>
                      <a:srgbClr val="FFBDBD"/>
                    </a:solidFill>
                  </a:tcPr>
                </a:tc>
                <a:extLst>
                  <a:ext uri="{0D108BD9-81ED-4DB2-BD59-A6C34878D82A}">
                    <a16:rowId xmlns:a16="http://schemas.microsoft.com/office/drawing/2014/main" val="1682261317"/>
                  </a:ext>
                </a:extLst>
              </a:tr>
              <a:tr h="743947">
                <a:tc>
                  <a:txBody>
                    <a:bodyPr/>
                    <a:lstStyle/>
                    <a:p>
                      <a:pPr algn="ctr">
                        <a:lnSpc>
                          <a:spcPct val="107000"/>
                        </a:lnSpc>
                        <a:spcAft>
                          <a:spcPts val="0"/>
                        </a:spcAft>
                      </a:pPr>
                      <a:r>
                        <a:rPr lang="ru-RU" sz="2000" b="1" dirty="0">
                          <a:effectLst/>
                          <a:latin typeface="Calibri" panose="020F0502020204030204" pitchFamily="34" charset="0"/>
                          <a:ea typeface="Times New Roman" panose="02020603050405020304" pitchFamily="18" charset="0"/>
                          <a:cs typeface="Times New Roman" panose="02020603050405020304" pitchFamily="18" charset="0"/>
                        </a:rPr>
                        <a:t>Количество административных наказаний</a:t>
                      </a:r>
                    </a:p>
                  </a:txBody>
                  <a:tcPr marL="38310" marR="38310" marT="0" marB="0" anchor="ctr">
                    <a:solidFill>
                      <a:schemeClr val="accent5">
                        <a:lumMod val="75000"/>
                      </a:schemeClr>
                    </a:solidFill>
                  </a:tcPr>
                </a:tc>
                <a:tc>
                  <a:txBody>
                    <a:bodyPr/>
                    <a:lstStyle/>
                    <a:p>
                      <a:pPr algn="ctr">
                        <a:lnSpc>
                          <a:spcPct val="107000"/>
                        </a:lnSpc>
                        <a:spcAft>
                          <a:spcPts val="0"/>
                        </a:spcAft>
                      </a:pPr>
                      <a:r>
                        <a:rPr lang="ru-RU" sz="2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29</a:t>
                      </a:r>
                    </a:p>
                  </a:txBody>
                  <a:tcPr marL="38310" marR="38310" marT="0" marB="0" anchor="ctr">
                    <a:solidFill>
                      <a:srgbClr val="FFBDBD"/>
                    </a:solidFill>
                  </a:tcPr>
                </a:tc>
                <a:extLst>
                  <a:ext uri="{0D108BD9-81ED-4DB2-BD59-A6C34878D82A}">
                    <a16:rowId xmlns:a16="http://schemas.microsoft.com/office/drawing/2014/main" val="943943997"/>
                  </a:ext>
                </a:extLst>
              </a:tr>
            </a:tbl>
          </a:graphicData>
        </a:graphic>
      </p:graphicFrame>
    </p:spTree>
    <p:extLst>
      <p:ext uri="{BB962C8B-B14F-4D97-AF65-F5344CB8AC3E}">
        <p14:creationId xmlns:p14="http://schemas.microsoft.com/office/powerpoint/2010/main" val="317665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688288" y="814281"/>
            <a:ext cx="3503712" cy="424732"/>
          </a:xfrm>
          <a:prstGeom prst="rect">
            <a:avLst/>
          </a:prstGeom>
        </p:spPr>
        <p:txBody>
          <a:bodyPr wrap="square">
            <a:spAutoFit/>
          </a:bodyPr>
          <a:lstStyle/>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Приволжское управление </a:t>
            </a:r>
          </a:p>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Ростехнадзора</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940" y="783499"/>
            <a:ext cx="432048" cy="486296"/>
          </a:xfrm>
          <a:prstGeom prst="rect">
            <a:avLst/>
          </a:prstGeom>
        </p:spPr>
      </p:pic>
      <p:sp>
        <p:nvSpPr>
          <p:cNvPr id="6" name="Прямоугольник 5"/>
          <p:cNvSpPr/>
          <p:nvPr/>
        </p:nvSpPr>
        <p:spPr>
          <a:xfrm>
            <a:off x="637299" y="777348"/>
            <a:ext cx="9220200" cy="461665"/>
          </a:xfrm>
          <a:prstGeom prst="rect">
            <a:avLst/>
          </a:prstGeom>
        </p:spPr>
        <p:txBody>
          <a:bodyPr wrap="square">
            <a:spAutoFit/>
          </a:bodyPr>
          <a:lstStyle/>
          <a:p>
            <a:pPr marL="0" marR="0" lvl="0" indent="0" defTabSz="841247" rtl="0" eaLnBrk="0" fontAlgn="base" latinLnBrk="0" hangingPunct="0">
              <a:lnSpc>
                <a:spcPct val="100000"/>
              </a:lnSpc>
              <a:spcBef>
                <a:spcPct val="0"/>
              </a:spcBef>
              <a:spcAft>
                <a:spcPct val="0"/>
              </a:spcAft>
              <a:buClrTx/>
              <a:buSzTx/>
              <a:buFontTx/>
              <a:buNone/>
              <a:tabLst/>
              <a:defRPr sz="2024" b="1">
                <a:effectLst/>
                <a:latin typeface="+mj-lt"/>
                <a:ea typeface="+mj-ea"/>
                <a:cs typeface="+mj-cs"/>
                <a:sym typeface="Calibri"/>
              </a:defRPr>
            </a:pPr>
            <a:r>
              <a:rPr kumimoji="0" lang="ru-RU" sz="2400" b="1" i="0" u="none" strike="noStrike" kern="1200" cap="all" spc="0" normalizeH="0" noProof="0" dirty="0">
                <a:ln>
                  <a:noFill/>
                </a:ln>
                <a:effectLst/>
                <a:uLnTx/>
                <a:uFillTx/>
                <a:latin typeface="Calibri" panose="020F0502020204030204" pitchFamily="34" charset="0"/>
                <a:ea typeface="+mn-ea"/>
                <a:cs typeface="+mn-cs"/>
                <a:sym typeface="Calibri"/>
              </a:rPr>
              <a:t>Приемка сетей газораспределения и газопотребления</a:t>
            </a:r>
          </a:p>
        </p:txBody>
      </p:sp>
      <p:graphicFrame>
        <p:nvGraphicFramePr>
          <p:cNvPr id="8" name="Таблица 7">
            <a:extLst>
              <a:ext uri="{FF2B5EF4-FFF2-40B4-BE49-F238E27FC236}">
                <a16:creationId xmlns:a16="http://schemas.microsoft.com/office/drawing/2014/main" id="{0C81D6A8-639C-4DCE-88D8-D74A4213D8EE}"/>
              </a:ext>
            </a:extLst>
          </p:cNvPr>
          <p:cNvGraphicFramePr>
            <a:graphicFrameLocks noGrp="1"/>
          </p:cNvGraphicFramePr>
          <p:nvPr>
            <p:extLst>
              <p:ext uri="{D42A27DB-BD31-4B8C-83A1-F6EECF244321}">
                <p14:modId xmlns:p14="http://schemas.microsoft.com/office/powerpoint/2010/main" val="1996064655"/>
              </p:ext>
            </p:extLst>
          </p:nvPr>
        </p:nvGraphicFramePr>
        <p:xfrm>
          <a:off x="637298" y="1482289"/>
          <a:ext cx="11173701" cy="4299387"/>
        </p:xfrm>
        <a:graphic>
          <a:graphicData uri="http://schemas.openxmlformats.org/drawingml/2006/table">
            <a:tbl>
              <a:tblPr firstRow="1" firstCol="1" bandRow="1">
                <a:tableStyleId>{5C22544A-7EE6-4342-B048-85BDC9FD1C3A}</a:tableStyleId>
              </a:tblPr>
              <a:tblGrid>
                <a:gridCol w="2714929">
                  <a:extLst>
                    <a:ext uri="{9D8B030D-6E8A-4147-A177-3AD203B41FA5}">
                      <a16:colId xmlns:a16="http://schemas.microsoft.com/office/drawing/2014/main" val="1924231386"/>
                    </a:ext>
                  </a:extLst>
                </a:gridCol>
                <a:gridCol w="2714503">
                  <a:extLst>
                    <a:ext uri="{9D8B030D-6E8A-4147-A177-3AD203B41FA5}">
                      <a16:colId xmlns:a16="http://schemas.microsoft.com/office/drawing/2014/main" val="1666698921"/>
                    </a:ext>
                  </a:extLst>
                </a:gridCol>
                <a:gridCol w="2714503">
                  <a:extLst>
                    <a:ext uri="{9D8B030D-6E8A-4147-A177-3AD203B41FA5}">
                      <a16:colId xmlns:a16="http://schemas.microsoft.com/office/drawing/2014/main" val="3234701011"/>
                    </a:ext>
                  </a:extLst>
                </a:gridCol>
                <a:gridCol w="3029766">
                  <a:extLst>
                    <a:ext uri="{9D8B030D-6E8A-4147-A177-3AD203B41FA5}">
                      <a16:colId xmlns:a16="http://schemas.microsoft.com/office/drawing/2014/main" val="3656599889"/>
                    </a:ext>
                  </a:extLst>
                </a:gridCol>
              </a:tblGrid>
              <a:tr h="1219882">
                <a:tc>
                  <a:txBody>
                    <a:bodyPr/>
                    <a:lstStyle/>
                    <a:p>
                      <a:pPr algn="ctr">
                        <a:lnSpc>
                          <a:spcPct val="107000"/>
                        </a:lnSpc>
                        <a:spcAft>
                          <a:spcPts val="0"/>
                        </a:spcAft>
                      </a:pPr>
                      <a:endParaRPr lang="ru-RU"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solidFill>
                      <a:schemeClr val="accent5">
                        <a:lumMod val="75000"/>
                      </a:schemeClr>
                    </a:solidFill>
                  </a:tcPr>
                </a:tc>
                <a:tc>
                  <a:txBody>
                    <a:bodyPr/>
                    <a:lstStyle/>
                    <a:p>
                      <a:pPr algn="ctr">
                        <a:lnSpc>
                          <a:spcPct val="107000"/>
                        </a:lnSpc>
                        <a:spcAft>
                          <a:spcPts val="0"/>
                        </a:spcAft>
                      </a:pPr>
                      <a:r>
                        <a:rPr lang="ru-RU" sz="2800" dirty="0">
                          <a:effectLst/>
                          <a:latin typeface="Calibri" panose="020F0502020204030204" pitchFamily="34" charset="0"/>
                          <a:ea typeface="Times New Roman" panose="02020603050405020304" pitchFamily="18" charset="0"/>
                          <a:cs typeface="Times New Roman" panose="02020603050405020304" pitchFamily="18" charset="0"/>
                        </a:rPr>
                        <a:t>2021</a:t>
                      </a:r>
                    </a:p>
                  </a:txBody>
                  <a:tcPr marL="38310" marR="38310" marT="0" marB="0" anchor="ctr"/>
                </a:tc>
                <a:tc>
                  <a:txBody>
                    <a:bodyPr/>
                    <a:lstStyle/>
                    <a:p>
                      <a:pPr algn="ctr">
                        <a:lnSpc>
                          <a:spcPct val="107000"/>
                        </a:lnSpc>
                        <a:spcAft>
                          <a:spcPts val="0"/>
                        </a:spcAft>
                      </a:pPr>
                      <a:r>
                        <a:rPr lang="ru-RU" sz="2800" dirty="0">
                          <a:effectLst/>
                          <a:latin typeface="Calibri" panose="020F0502020204030204" pitchFamily="34" charset="0"/>
                          <a:ea typeface="Times New Roman" panose="02020603050405020304" pitchFamily="18" charset="0"/>
                          <a:cs typeface="Times New Roman" panose="02020603050405020304" pitchFamily="18" charset="0"/>
                        </a:rPr>
                        <a:t>2022</a:t>
                      </a:r>
                    </a:p>
                  </a:txBody>
                  <a:tcPr marL="38310" marR="38310" marT="0" marB="0" anchor="ctr"/>
                </a:tc>
                <a:tc>
                  <a:txBody>
                    <a:bodyPr/>
                    <a:lstStyle/>
                    <a:p>
                      <a:pPr algn="ctr">
                        <a:lnSpc>
                          <a:spcPct val="107000"/>
                        </a:lnSpc>
                        <a:spcAft>
                          <a:spcPts val="0"/>
                        </a:spcAft>
                      </a:pP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I </a:t>
                      </a:r>
                      <a:r>
                        <a:rPr lang="ru-RU" sz="2800" dirty="0">
                          <a:effectLst/>
                          <a:latin typeface="Calibri" panose="020F0502020204030204" pitchFamily="34" charset="0"/>
                          <a:ea typeface="Times New Roman" panose="02020603050405020304" pitchFamily="18" charset="0"/>
                          <a:cs typeface="Times New Roman" panose="02020603050405020304" pitchFamily="18" charset="0"/>
                        </a:rPr>
                        <a:t>полугодие 2023 года</a:t>
                      </a:r>
                    </a:p>
                  </a:txBody>
                  <a:tcPr marL="38310" marR="38310" marT="0" marB="0" anchor="ctr"/>
                </a:tc>
                <a:extLst>
                  <a:ext uri="{0D108BD9-81ED-4DB2-BD59-A6C34878D82A}">
                    <a16:rowId xmlns:a16="http://schemas.microsoft.com/office/drawing/2014/main" val="3957308309"/>
                  </a:ext>
                </a:extLst>
              </a:tr>
              <a:tr h="1762543">
                <a:tc>
                  <a:txBody>
                    <a:bodyPr/>
                    <a:lstStyle/>
                    <a:p>
                      <a:pPr algn="ctr">
                        <a:lnSpc>
                          <a:spcPct val="107000"/>
                        </a:lnSpc>
                        <a:spcAft>
                          <a:spcPts val="0"/>
                        </a:spcAft>
                      </a:pPr>
                      <a:r>
                        <a:rPr lang="ru-RU" sz="2000" b="1" dirty="0">
                          <a:effectLst/>
                          <a:latin typeface="Calibri" panose="020F0502020204030204" pitchFamily="34" charset="0"/>
                          <a:cs typeface="Times New Roman" panose="02020603050405020304" pitchFamily="18" charset="0"/>
                        </a:rPr>
                        <a:t>Количество участий в комиссиях по приемке</a:t>
                      </a:r>
                      <a:endParaRPr lang="ru-RU"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solidFill>
                      <a:schemeClr val="accent5">
                        <a:lumMod val="75000"/>
                      </a:schemeClr>
                    </a:solidFill>
                  </a:tcPr>
                </a:tc>
                <a:tc>
                  <a:txBody>
                    <a:bodyPr/>
                    <a:lstStyle/>
                    <a:p>
                      <a:pPr algn="ctr">
                        <a:lnSpc>
                          <a:spcPct val="107000"/>
                        </a:lnSpc>
                        <a:spcAft>
                          <a:spcPts val="0"/>
                        </a:spcAft>
                      </a:pPr>
                      <a:r>
                        <a:rPr lang="ru-RU" sz="2800" dirty="0">
                          <a:effectLst/>
                          <a:latin typeface="Calibri" panose="020F0502020204030204" pitchFamily="34" charset="0"/>
                          <a:cs typeface="Times New Roman" panose="02020603050405020304" pitchFamily="18" charset="0"/>
                        </a:rPr>
                        <a:t>1108</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tc>
                <a:tc>
                  <a:txBody>
                    <a:bodyPr/>
                    <a:lstStyle/>
                    <a:p>
                      <a:pPr algn="ctr">
                        <a:lnSpc>
                          <a:spcPct val="107000"/>
                        </a:lnSpc>
                        <a:spcAft>
                          <a:spcPts val="0"/>
                        </a:spcAft>
                      </a:pPr>
                      <a:r>
                        <a:rPr lang="ru-RU" sz="2800" dirty="0">
                          <a:effectLst/>
                          <a:latin typeface="Calibri" panose="020F0502020204030204" pitchFamily="34" charset="0"/>
                          <a:ea typeface="Times New Roman" panose="02020603050405020304" pitchFamily="18" charset="0"/>
                          <a:cs typeface="Times New Roman" panose="02020603050405020304" pitchFamily="18" charset="0"/>
                        </a:rPr>
                        <a:t>1541</a:t>
                      </a:r>
                    </a:p>
                  </a:txBody>
                  <a:tcPr marL="38310" marR="38310" marT="0" marB="0" anchor="ctr"/>
                </a:tc>
                <a:tc>
                  <a:txBody>
                    <a:bodyPr/>
                    <a:lstStyle/>
                    <a:p>
                      <a:pPr algn="ctr">
                        <a:lnSpc>
                          <a:spcPct val="107000"/>
                        </a:lnSpc>
                        <a:spcAft>
                          <a:spcPts val="0"/>
                        </a:spcAft>
                      </a:pPr>
                      <a:r>
                        <a:rPr lang="ru-RU" sz="2800" dirty="0">
                          <a:effectLst/>
                          <a:latin typeface="Calibri" panose="020F0502020204030204" pitchFamily="34" charset="0"/>
                          <a:ea typeface="Times New Roman" panose="02020603050405020304" pitchFamily="18" charset="0"/>
                          <a:cs typeface="Times New Roman" panose="02020603050405020304" pitchFamily="18" charset="0"/>
                        </a:rPr>
                        <a:t>481</a:t>
                      </a:r>
                    </a:p>
                  </a:txBody>
                  <a:tcPr marL="38310" marR="38310" marT="0" marB="0" anchor="ctr"/>
                </a:tc>
                <a:extLst>
                  <a:ext uri="{0D108BD9-81ED-4DB2-BD59-A6C34878D82A}">
                    <a16:rowId xmlns:a16="http://schemas.microsoft.com/office/drawing/2014/main" val="2571656161"/>
                  </a:ext>
                </a:extLst>
              </a:tr>
              <a:tr h="1316962">
                <a:tc>
                  <a:txBody>
                    <a:bodyPr/>
                    <a:lstStyle/>
                    <a:p>
                      <a:pPr algn="ctr">
                        <a:lnSpc>
                          <a:spcPct val="107000"/>
                        </a:lnSpc>
                        <a:spcAft>
                          <a:spcPts val="0"/>
                        </a:spcAft>
                      </a:pPr>
                      <a:r>
                        <a:rPr lang="ru-RU" sz="2000" b="1" dirty="0">
                          <a:effectLst/>
                          <a:latin typeface="Calibri" panose="020F0502020204030204" pitchFamily="34" charset="0"/>
                          <a:cs typeface="Times New Roman" panose="02020603050405020304" pitchFamily="18" charset="0"/>
                        </a:rPr>
                        <a:t>Количество положительных решений</a:t>
                      </a:r>
                      <a:endParaRPr lang="ru-RU"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solidFill>
                      <a:schemeClr val="accent5">
                        <a:lumMod val="75000"/>
                      </a:schemeClr>
                    </a:solidFill>
                  </a:tcPr>
                </a:tc>
                <a:tc>
                  <a:txBody>
                    <a:bodyPr/>
                    <a:lstStyle/>
                    <a:p>
                      <a:pPr algn="ctr">
                        <a:lnSpc>
                          <a:spcPct val="107000"/>
                        </a:lnSpc>
                        <a:spcAft>
                          <a:spcPts val="0"/>
                        </a:spcAft>
                      </a:pPr>
                      <a:r>
                        <a:rPr lang="ru-RU" sz="2800" dirty="0">
                          <a:effectLst/>
                          <a:latin typeface="Calibri" panose="020F0502020204030204" pitchFamily="34" charset="0"/>
                          <a:cs typeface="Times New Roman" panose="02020603050405020304" pitchFamily="18" charset="0"/>
                        </a:rPr>
                        <a:t>919</a:t>
                      </a:r>
                      <a:endParaRPr lang="ru-RU"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8310" marR="38310" marT="0" marB="0" anchor="ctr"/>
                </a:tc>
                <a:tc>
                  <a:txBody>
                    <a:bodyPr/>
                    <a:lstStyle/>
                    <a:p>
                      <a:pPr algn="ctr">
                        <a:lnSpc>
                          <a:spcPct val="107000"/>
                        </a:lnSpc>
                        <a:spcAft>
                          <a:spcPts val="0"/>
                        </a:spcAft>
                      </a:pPr>
                      <a:r>
                        <a:rPr lang="ru-RU" sz="2800" dirty="0">
                          <a:effectLst/>
                          <a:latin typeface="Calibri" panose="020F0502020204030204" pitchFamily="34" charset="0"/>
                          <a:ea typeface="Times New Roman" panose="02020603050405020304" pitchFamily="18" charset="0"/>
                          <a:cs typeface="Times New Roman" panose="02020603050405020304" pitchFamily="18" charset="0"/>
                        </a:rPr>
                        <a:t>1197</a:t>
                      </a:r>
                    </a:p>
                  </a:txBody>
                  <a:tcPr marL="38310" marR="38310" marT="0" marB="0" anchor="ctr"/>
                </a:tc>
                <a:tc>
                  <a:txBody>
                    <a:bodyPr/>
                    <a:lstStyle/>
                    <a:p>
                      <a:pPr algn="ctr">
                        <a:lnSpc>
                          <a:spcPct val="107000"/>
                        </a:lnSpc>
                        <a:spcAft>
                          <a:spcPts val="0"/>
                        </a:spcAft>
                      </a:pPr>
                      <a:r>
                        <a:rPr lang="ru-RU" sz="2800" dirty="0">
                          <a:effectLst/>
                          <a:latin typeface="Calibri" panose="020F0502020204030204" pitchFamily="34" charset="0"/>
                          <a:ea typeface="Times New Roman" panose="02020603050405020304" pitchFamily="18" charset="0"/>
                          <a:cs typeface="Times New Roman" panose="02020603050405020304" pitchFamily="18" charset="0"/>
                        </a:rPr>
                        <a:t>403</a:t>
                      </a:r>
                    </a:p>
                  </a:txBody>
                  <a:tcPr marL="38310" marR="38310" marT="0" marB="0" anchor="ctr"/>
                </a:tc>
                <a:extLst>
                  <a:ext uri="{0D108BD9-81ED-4DB2-BD59-A6C34878D82A}">
                    <a16:rowId xmlns:a16="http://schemas.microsoft.com/office/drawing/2014/main" val="957672757"/>
                  </a:ext>
                </a:extLst>
              </a:tr>
            </a:tbl>
          </a:graphicData>
        </a:graphic>
      </p:graphicFrame>
    </p:spTree>
    <p:extLst>
      <p:ext uri="{BB962C8B-B14F-4D97-AF65-F5344CB8AC3E}">
        <p14:creationId xmlns:p14="http://schemas.microsoft.com/office/powerpoint/2010/main" val="3944496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688288" y="814281"/>
            <a:ext cx="3503712" cy="424732"/>
          </a:xfrm>
          <a:prstGeom prst="rect">
            <a:avLst/>
          </a:prstGeom>
        </p:spPr>
        <p:txBody>
          <a:bodyPr wrap="square">
            <a:spAutoFit/>
          </a:bodyPr>
          <a:lstStyle/>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Приволжское управление </a:t>
            </a:r>
          </a:p>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Ростехнадзора</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940" y="783499"/>
            <a:ext cx="432048" cy="486296"/>
          </a:xfrm>
          <a:prstGeom prst="rect">
            <a:avLst/>
          </a:prstGeom>
        </p:spPr>
      </p:pic>
      <p:sp>
        <p:nvSpPr>
          <p:cNvPr id="6" name="Прямоугольник 5"/>
          <p:cNvSpPr/>
          <p:nvPr/>
        </p:nvSpPr>
        <p:spPr>
          <a:xfrm>
            <a:off x="637298" y="460297"/>
            <a:ext cx="9220200" cy="830997"/>
          </a:xfrm>
          <a:prstGeom prst="rect">
            <a:avLst/>
          </a:prstGeom>
        </p:spPr>
        <p:txBody>
          <a:bodyPr wrap="square">
            <a:spAutoFit/>
          </a:bodyPr>
          <a:lstStyle/>
          <a:p>
            <a:pPr marL="0" marR="0" lvl="0" indent="0" defTabSz="841247" rtl="0" eaLnBrk="0" fontAlgn="base" latinLnBrk="0" hangingPunct="0">
              <a:lnSpc>
                <a:spcPct val="100000"/>
              </a:lnSpc>
              <a:spcBef>
                <a:spcPct val="0"/>
              </a:spcBef>
              <a:spcAft>
                <a:spcPct val="0"/>
              </a:spcAft>
              <a:buClrTx/>
              <a:buSzTx/>
              <a:buFontTx/>
              <a:buNone/>
              <a:tabLst/>
              <a:defRPr sz="2024" b="1">
                <a:effectLst/>
                <a:latin typeface="+mj-lt"/>
                <a:ea typeface="+mj-ea"/>
                <a:cs typeface="+mj-cs"/>
                <a:sym typeface="Calibri"/>
              </a:defRPr>
            </a:pPr>
            <a:r>
              <a:rPr kumimoji="1" lang="ru-RU" sz="2400" b="1" dirty="0">
                <a:ln w="1905"/>
                <a:effectLst>
                  <a:innerShdw blurRad="69850" dist="43180" dir="5400000">
                    <a:srgbClr val="000000">
                      <a:alpha val="65000"/>
                    </a:srgbClr>
                  </a:innerShdw>
                </a:effectLst>
                <a:latin typeface="Calibri" pitchFamily="34" charset="0"/>
                <a:ea typeface="+mj-ea"/>
                <a:cs typeface="Calibri" pitchFamily="34" charset="0"/>
              </a:rPr>
              <a:t>Классификация видов работ по объектам ОПО систем газораспределения и газопотребления</a:t>
            </a:r>
            <a:endParaRPr kumimoji="0" lang="ru-RU" sz="2400" b="1" i="0" u="none" strike="noStrike" kern="1200" cap="all" spc="0" normalizeH="0" noProof="0" dirty="0">
              <a:ln>
                <a:noFill/>
              </a:ln>
              <a:effectLst/>
              <a:uLnTx/>
              <a:uFillTx/>
              <a:latin typeface="Calibri" panose="020F0502020204030204" pitchFamily="34" charset="0"/>
              <a:ea typeface="+mn-ea"/>
              <a:cs typeface="+mn-cs"/>
              <a:sym typeface="Calibri"/>
            </a:endParaRPr>
          </a:p>
        </p:txBody>
      </p:sp>
      <p:graphicFrame>
        <p:nvGraphicFramePr>
          <p:cNvPr id="7" name="Таблица 6">
            <a:extLst>
              <a:ext uri="{FF2B5EF4-FFF2-40B4-BE49-F238E27FC236}">
                <a16:creationId xmlns:a16="http://schemas.microsoft.com/office/drawing/2014/main" id="{033796CF-36FB-4BA8-AF35-0D10C6195685}"/>
              </a:ext>
            </a:extLst>
          </p:cNvPr>
          <p:cNvGraphicFramePr>
            <a:graphicFrameLocks noGrp="1"/>
          </p:cNvGraphicFramePr>
          <p:nvPr>
            <p:extLst>
              <p:ext uri="{D42A27DB-BD31-4B8C-83A1-F6EECF244321}">
                <p14:modId xmlns:p14="http://schemas.microsoft.com/office/powerpoint/2010/main" val="3573008376"/>
              </p:ext>
            </p:extLst>
          </p:nvPr>
        </p:nvGraphicFramePr>
        <p:xfrm>
          <a:off x="735625" y="1447799"/>
          <a:ext cx="11113475" cy="4695824"/>
        </p:xfrm>
        <a:graphic>
          <a:graphicData uri="http://schemas.openxmlformats.org/drawingml/2006/table">
            <a:tbl>
              <a:tblPr firstRow="1" bandRow="1">
                <a:tableStyleId>{5C22544A-7EE6-4342-B048-85BDC9FD1C3A}</a:tableStyleId>
              </a:tblPr>
              <a:tblGrid>
                <a:gridCol w="1873728">
                  <a:extLst>
                    <a:ext uri="{9D8B030D-6E8A-4147-A177-3AD203B41FA5}">
                      <a16:colId xmlns:a16="http://schemas.microsoft.com/office/drawing/2014/main" val="1764373718"/>
                    </a:ext>
                  </a:extLst>
                </a:gridCol>
                <a:gridCol w="2989330">
                  <a:extLst>
                    <a:ext uri="{9D8B030D-6E8A-4147-A177-3AD203B41FA5}">
                      <a16:colId xmlns:a16="http://schemas.microsoft.com/office/drawing/2014/main" val="3371012968"/>
                    </a:ext>
                  </a:extLst>
                </a:gridCol>
                <a:gridCol w="2701577">
                  <a:extLst>
                    <a:ext uri="{9D8B030D-6E8A-4147-A177-3AD203B41FA5}">
                      <a16:colId xmlns:a16="http://schemas.microsoft.com/office/drawing/2014/main" val="97379328"/>
                    </a:ext>
                  </a:extLst>
                </a:gridCol>
                <a:gridCol w="3548840">
                  <a:extLst>
                    <a:ext uri="{9D8B030D-6E8A-4147-A177-3AD203B41FA5}">
                      <a16:colId xmlns:a16="http://schemas.microsoft.com/office/drawing/2014/main" val="1394632810"/>
                    </a:ext>
                  </a:extLst>
                </a:gridCol>
              </a:tblGrid>
              <a:tr h="227888">
                <a:tc gridSpan="2">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latin typeface="+mn-lt"/>
                          <a:ea typeface="+mn-ea"/>
                          <a:cs typeface="+mn-cs"/>
                        </a:rPr>
                        <a:t>Нормативный документ</a:t>
                      </a:r>
                    </a:p>
                  </a:txBody>
                  <a:tcPr marL="68580" marR="68580" marT="0" marB="0"/>
                </a:tc>
                <a:tc hMerge="1">
                  <a:txBody>
                    <a:bodyPr/>
                    <a:lstStyle/>
                    <a:p>
                      <a:pPr algn="ctr">
                        <a:lnSpc>
                          <a:spcPct val="115000"/>
                        </a:lnSpc>
                        <a:spcAft>
                          <a:spcPts val="1000"/>
                        </a:spcAft>
                      </a:pP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gridSpan="2">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latin typeface="+mn-lt"/>
                          <a:ea typeface="+mn-ea"/>
                          <a:cs typeface="+mn-cs"/>
                        </a:rPr>
                        <a:t>Варианты применения</a:t>
                      </a:r>
                    </a:p>
                  </a:txBody>
                  <a:tcPr marL="68580" marR="68580" marT="0" marB="0"/>
                </a:tc>
                <a:tc hMerge="1">
                  <a:txBody>
                    <a:bodyPr/>
                    <a:lstStyle/>
                    <a:p>
                      <a:pPr algn="ctr">
                        <a:lnSpc>
                          <a:spcPct val="115000"/>
                        </a:lnSpc>
                        <a:spcAft>
                          <a:spcPts val="1000"/>
                        </a:spcAft>
                      </a:pP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extLst>
                  <a:ext uri="{0D108BD9-81ED-4DB2-BD59-A6C34878D82A}">
                    <a16:rowId xmlns:a16="http://schemas.microsoft.com/office/drawing/2014/main" val="2171639709"/>
                  </a:ext>
                </a:extLst>
              </a:tr>
              <a:tr h="392274">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Нормативный документ</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Термин, определение</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по сетям газораспределения</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по сетям газопотребления</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extLst>
                  <a:ext uri="{0D108BD9-81ED-4DB2-BD59-A6C34878D82A}">
                    <a16:rowId xmlns:a16="http://schemas.microsoft.com/office/drawing/2014/main" val="1639231927"/>
                  </a:ext>
                </a:extLst>
              </a:tr>
              <a:tr h="2620746">
                <a:tc>
                  <a:txBody>
                    <a:bodyPr/>
                    <a:lstStyle/>
                    <a:p>
                      <a:pPr algn="ctr">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rPr>
                        <a:t>ГОСТ 53865-2019 Системы газораспределительные. Термины и определения</a:t>
                      </a:r>
                      <a:endParaRPr kumimoji="1" lang="ru-RU" sz="1000" b="0"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Капитальный ремонт</a:t>
                      </a:r>
                    </a:p>
                    <a:p>
                      <a:pPr algn="just">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rPr>
                        <a:t>Комплекс работ по восстановлению исправного состояния объектов сети газораспределения (газопотребления) или их частей, включая замену, которые не влекут за собой изменение категории и/или первоначально установленных показателей функционирования сети газораспределения (газопотребления), и при которых не требуется изменение границ ее охранных зон.</a:t>
                      </a:r>
                      <a:endParaRPr kumimoji="1" lang="ru-RU" sz="1000" b="0"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rowSpan="2">
                  <a:txBody>
                    <a:bodyPr/>
                    <a:lstStyle/>
                    <a:p>
                      <a:pPr marL="90488" lvl="0" indent="-90488" algn="just">
                        <a:lnSpc>
                          <a:spcPct val="115000"/>
                        </a:lnSpc>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rPr>
                        <a:t>перекладка (замена) газопроводов по существующим трассам (без изменения показателей функционирования сети (давление, пропускная способность (диаметр) и охранных зон);</a:t>
                      </a:r>
                    </a:p>
                    <a:p>
                      <a:pPr marL="90488" lvl="0" indent="-90488" algn="just">
                        <a:lnSpc>
                          <a:spcPct val="115000"/>
                        </a:lnSpc>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rPr>
                        <a:t>замена ПРГ на аналогичные (без изменений охранных зон и показателей функционирования сети (диаметров, давления)); </a:t>
                      </a:r>
                    </a:p>
                    <a:p>
                      <a:pPr marL="90488" lvl="0" indent="-90488" algn="just">
                        <a:lnSpc>
                          <a:spcPct val="115000"/>
                        </a:lnSpc>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rPr>
                        <a:t>замена регуляторов и комплектующих в ПРГ на аналогичные.</a:t>
                      </a:r>
                    </a:p>
                    <a:p>
                      <a:pPr marL="90488" lvl="0" indent="-90488">
                        <a:lnSpc>
                          <a:spcPct val="115000"/>
                        </a:lnSpc>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rPr>
                        <a:t>замена отключающих устройств,  перед и после ПРГ, в связи с окончанием срока эксплуатации, либо неисправности без изменения их количества, на современные технические устройства (шаровые краны и </a:t>
                      </a:r>
                      <a:r>
                        <a:rPr kumimoji="1" lang="ru-RU" sz="1000" b="0" kern="1200" dirty="0" err="1">
                          <a:ln w="1905"/>
                          <a:solidFill>
                            <a:schemeClr val="tx1"/>
                          </a:solidFill>
                          <a:effectLst>
                            <a:innerShdw blurRad="69850" dist="43180" dir="5400000">
                              <a:srgbClr val="000000">
                                <a:alpha val="65000"/>
                              </a:srgbClr>
                            </a:innerShdw>
                          </a:effectLst>
                        </a:rPr>
                        <a:t>тп</a:t>
                      </a:r>
                      <a:r>
                        <a:rPr kumimoji="1" lang="ru-RU" sz="1000" b="0" kern="1200" dirty="0">
                          <a:ln w="1905"/>
                          <a:solidFill>
                            <a:schemeClr val="tx1"/>
                          </a:solidFill>
                          <a:effectLst>
                            <a:innerShdw blurRad="69850" dist="43180" dir="5400000">
                              <a:srgbClr val="000000">
                                <a:alpha val="65000"/>
                              </a:srgbClr>
                            </a:innerShdw>
                          </a:effectLst>
                        </a:rPr>
                        <a:t>.).</a:t>
                      </a:r>
                      <a:endParaRPr kumimoji="1" lang="ru-RU" sz="1000" b="0"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rowSpan="2">
                  <a:txBody>
                    <a:bodyPr/>
                    <a:lstStyle/>
                    <a:p>
                      <a:pPr marL="111125" indent="-177165" algn="just">
                        <a:lnSpc>
                          <a:spcPct val="115000"/>
                        </a:lnSpc>
                      </a:pPr>
                      <a:r>
                        <a:rPr kumimoji="1" lang="ru-RU" sz="1000" b="0" kern="1200" dirty="0">
                          <a:ln w="1905"/>
                          <a:solidFill>
                            <a:schemeClr val="tx1"/>
                          </a:solidFill>
                          <a:effectLst>
                            <a:innerShdw blurRad="69850" dist="43180" dir="5400000">
                              <a:srgbClr val="000000">
                                <a:alpha val="65000"/>
                              </a:srgbClr>
                            </a:innerShdw>
                          </a:effectLst>
                        </a:rPr>
                        <a:t>1) замена технических устройств в связи с истекшим сроком эксплуатации или поломок, требующих полную замену без изменения показателей функционирования сети (давление, пропускная способность (диаметр));</a:t>
                      </a:r>
                    </a:p>
                    <a:p>
                      <a:pPr marL="111125" indent="-177165" algn="just">
                        <a:lnSpc>
                          <a:spcPct val="115000"/>
                        </a:lnSpc>
                      </a:pPr>
                      <a:r>
                        <a:rPr kumimoji="1" lang="ru-RU" sz="1000" b="0" kern="1200" dirty="0">
                          <a:ln w="1905"/>
                          <a:solidFill>
                            <a:schemeClr val="tx1"/>
                          </a:solidFill>
                          <a:effectLst>
                            <a:innerShdw blurRad="69850" dist="43180" dir="5400000">
                              <a:srgbClr val="000000">
                                <a:alpha val="65000"/>
                              </a:srgbClr>
                            </a:innerShdw>
                          </a:effectLst>
                        </a:rPr>
                        <a:t>2) замена регуляторов и комплектующих в ШРП, ГРУ на аналогичные;</a:t>
                      </a:r>
                    </a:p>
                    <a:p>
                      <a:pPr marL="111125" indent="-177165" algn="just">
                        <a:lnSpc>
                          <a:spcPct val="115000"/>
                        </a:lnSpc>
                      </a:pPr>
                      <a:r>
                        <a:rPr kumimoji="1" lang="ru-RU" sz="1000" b="0" kern="1200" dirty="0">
                          <a:ln w="1905"/>
                          <a:solidFill>
                            <a:schemeClr val="tx1"/>
                          </a:solidFill>
                          <a:effectLst>
                            <a:innerShdw blurRad="69850" dist="43180" dir="5400000">
                              <a:srgbClr val="000000">
                                <a:alpha val="65000"/>
                              </a:srgbClr>
                            </a:innerShdw>
                          </a:effectLst>
                        </a:rPr>
                        <a:t>3) замена узлов учета газа (без изменения показателей функционирования сети (давление, пропускная способность (диаметр) и охранных зон);</a:t>
                      </a:r>
                    </a:p>
                    <a:p>
                      <a:pPr marL="111125" indent="-177165" algn="just">
                        <a:lnSpc>
                          <a:spcPct val="115000"/>
                        </a:lnSpc>
                      </a:pPr>
                      <a:r>
                        <a:rPr kumimoji="1" lang="ru-RU" sz="1000" b="0" kern="1200" dirty="0">
                          <a:ln w="1905"/>
                          <a:solidFill>
                            <a:schemeClr val="tx1"/>
                          </a:solidFill>
                          <a:effectLst>
                            <a:innerShdw blurRad="69850" dist="43180" dir="5400000">
                              <a:srgbClr val="000000">
                                <a:alpha val="65000"/>
                              </a:srgbClr>
                            </a:innerShdw>
                          </a:effectLst>
                        </a:rPr>
                        <a:t>5) замена газового оборудования, газогорелочных устройств, котлов на аналогичные без изменения показателей  функционирования сети;</a:t>
                      </a:r>
                    </a:p>
                    <a:p>
                      <a:pPr marL="177165" indent="-177165" algn="just">
                        <a:lnSpc>
                          <a:spcPct val="115000"/>
                        </a:lnSpc>
                      </a:pPr>
                      <a:r>
                        <a:rPr kumimoji="1" lang="ru-RU" sz="1000" b="0" kern="1200" dirty="0">
                          <a:ln w="1905"/>
                          <a:solidFill>
                            <a:schemeClr val="tx1"/>
                          </a:solidFill>
                          <a:effectLst>
                            <a:innerShdw blurRad="69850" dist="43180" dir="5400000">
                              <a:srgbClr val="000000">
                                <a:alpha val="65000"/>
                              </a:srgbClr>
                            </a:innerShdw>
                          </a:effectLst>
                        </a:rPr>
                        <a:t>6) перекладка (замена) внутриплощадочных газопроводов по существующим трассам (без изменения показателей функционирования сети (давление, пропускная способность (диаметр) и охранных зон).</a:t>
                      </a:r>
                    </a:p>
                    <a:p>
                      <a:pPr marL="177165" indent="-177165" algn="just">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rPr>
                        <a:t>7) замена отключающих устройств на газопроводах,  перед и после ШРП, ГРУ, в связи с окончанием срока эксплуатации, либо неисправности без изменения их количества, на современные технические устройства (шаровые краны и </a:t>
                      </a:r>
                      <a:r>
                        <a:rPr kumimoji="1" lang="ru-RU" sz="1000" b="0" kern="1200" dirty="0" err="1">
                          <a:ln w="1905"/>
                          <a:solidFill>
                            <a:schemeClr val="tx1"/>
                          </a:solidFill>
                          <a:effectLst>
                            <a:innerShdw blurRad="69850" dist="43180" dir="5400000">
                              <a:srgbClr val="000000">
                                <a:alpha val="65000"/>
                              </a:srgbClr>
                            </a:innerShdw>
                          </a:effectLst>
                        </a:rPr>
                        <a:t>тп</a:t>
                      </a:r>
                      <a:r>
                        <a:rPr kumimoji="1" lang="ru-RU" sz="1000" b="0" kern="1200" dirty="0">
                          <a:ln w="1905"/>
                          <a:solidFill>
                            <a:schemeClr val="tx1"/>
                          </a:solidFill>
                          <a:effectLst>
                            <a:innerShdw blurRad="69850" dist="43180" dir="5400000">
                              <a:srgbClr val="000000">
                                <a:alpha val="65000"/>
                              </a:srgbClr>
                            </a:innerShdw>
                          </a:effectLst>
                        </a:rPr>
                        <a:t>.).</a:t>
                      </a:r>
                      <a:endParaRPr kumimoji="1" lang="ru-RU" sz="1000" b="0"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extLst>
                  <a:ext uri="{0D108BD9-81ED-4DB2-BD59-A6C34878D82A}">
                    <a16:rowId xmlns:a16="http://schemas.microsoft.com/office/drawing/2014/main" val="274456689"/>
                  </a:ext>
                </a:extLst>
              </a:tr>
              <a:tr h="1454916">
                <a:tc>
                  <a:txBody>
                    <a:bodyPr/>
                    <a:lstStyle/>
                    <a:p>
                      <a:pPr algn="ctr">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Градостроительный кодекс РФ</a:t>
                      </a:r>
                    </a:p>
                  </a:txBody>
                  <a:tcPr marL="68580" marR="68580" marT="0" marB="0"/>
                </a:tc>
                <a:tc>
                  <a:txBody>
                    <a:bodyPr/>
                    <a:lstStyle/>
                    <a:p>
                      <a:pPr algn="just">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изменение параметров линейных объектов или их участков (частей), которые не влечет за собой изменение класса, категории и (или) первоначально установленных показателей функционирования таких объектов и при котором не требуется изменение границ полос отвода и (или) охранных зон таких объектов, если иное не предусмотрено настоящим Кодексом.</a:t>
                      </a:r>
                    </a:p>
                  </a:txBody>
                  <a:tcPr marL="68580" marR="68580" marT="0" marB="0"/>
                </a:tc>
                <a:tc vMerge="1">
                  <a:txBody>
                    <a:bodyPr/>
                    <a:lstStyle/>
                    <a:p>
                      <a:endParaRPr lang="ru-RU" dirty="0"/>
                    </a:p>
                  </a:txBody>
                  <a:tcPr/>
                </a:tc>
                <a:tc vMerge="1">
                  <a:txBody>
                    <a:bodyPr/>
                    <a:lstStyle/>
                    <a:p>
                      <a:endParaRPr lang="ru-RU" dirty="0"/>
                    </a:p>
                  </a:txBody>
                  <a:tcPr/>
                </a:tc>
                <a:extLst>
                  <a:ext uri="{0D108BD9-81ED-4DB2-BD59-A6C34878D82A}">
                    <a16:rowId xmlns:a16="http://schemas.microsoft.com/office/drawing/2014/main" val="3118165787"/>
                  </a:ext>
                </a:extLst>
              </a:tr>
            </a:tbl>
          </a:graphicData>
        </a:graphic>
      </p:graphicFrame>
    </p:spTree>
    <p:extLst>
      <p:ext uri="{BB962C8B-B14F-4D97-AF65-F5344CB8AC3E}">
        <p14:creationId xmlns:p14="http://schemas.microsoft.com/office/powerpoint/2010/main" val="1033651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688288" y="814281"/>
            <a:ext cx="3503712" cy="424732"/>
          </a:xfrm>
          <a:prstGeom prst="rect">
            <a:avLst/>
          </a:prstGeom>
        </p:spPr>
        <p:txBody>
          <a:bodyPr wrap="square">
            <a:spAutoFit/>
          </a:bodyPr>
          <a:lstStyle/>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Приволжское управление </a:t>
            </a:r>
          </a:p>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Ростехнадзора</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940" y="783499"/>
            <a:ext cx="432048" cy="486296"/>
          </a:xfrm>
          <a:prstGeom prst="rect">
            <a:avLst/>
          </a:prstGeom>
        </p:spPr>
      </p:pic>
      <p:sp>
        <p:nvSpPr>
          <p:cNvPr id="6" name="Прямоугольник 5"/>
          <p:cNvSpPr/>
          <p:nvPr/>
        </p:nvSpPr>
        <p:spPr>
          <a:xfrm>
            <a:off x="637298" y="460297"/>
            <a:ext cx="9220200" cy="830997"/>
          </a:xfrm>
          <a:prstGeom prst="rect">
            <a:avLst/>
          </a:prstGeom>
        </p:spPr>
        <p:txBody>
          <a:bodyPr wrap="square">
            <a:spAutoFit/>
          </a:bodyPr>
          <a:lstStyle/>
          <a:p>
            <a:pPr marL="0" marR="0" lvl="0" indent="0" defTabSz="841247" rtl="0" eaLnBrk="0" fontAlgn="base" latinLnBrk="0" hangingPunct="0">
              <a:lnSpc>
                <a:spcPct val="100000"/>
              </a:lnSpc>
              <a:spcBef>
                <a:spcPct val="0"/>
              </a:spcBef>
              <a:spcAft>
                <a:spcPct val="0"/>
              </a:spcAft>
              <a:buClrTx/>
              <a:buSzTx/>
              <a:buFontTx/>
              <a:buNone/>
              <a:tabLst/>
              <a:defRPr sz="2024" b="1">
                <a:effectLst/>
                <a:latin typeface="+mj-lt"/>
                <a:ea typeface="+mj-ea"/>
                <a:cs typeface="+mj-cs"/>
                <a:sym typeface="Calibri"/>
              </a:defRPr>
            </a:pPr>
            <a:r>
              <a:rPr kumimoji="1" lang="ru-RU" sz="2400" b="1" dirty="0">
                <a:ln w="1905"/>
                <a:effectLst>
                  <a:innerShdw blurRad="69850" dist="43180" dir="5400000">
                    <a:srgbClr val="000000">
                      <a:alpha val="65000"/>
                    </a:srgbClr>
                  </a:innerShdw>
                </a:effectLst>
                <a:latin typeface="Calibri" pitchFamily="34" charset="0"/>
                <a:ea typeface="+mj-ea"/>
                <a:cs typeface="Calibri" pitchFamily="34" charset="0"/>
              </a:rPr>
              <a:t>Классификация видов работ по объектам ОПО систем газораспределения и газопотребления</a:t>
            </a:r>
            <a:endParaRPr kumimoji="0" lang="ru-RU" sz="2400" b="1" i="0" u="none" strike="noStrike" kern="1200" cap="all" spc="0" normalizeH="0" noProof="0" dirty="0">
              <a:ln>
                <a:noFill/>
              </a:ln>
              <a:effectLst/>
              <a:uLnTx/>
              <a:uFillTx/>
              <a:latin typeface="Calibri" panose="020F0502020204030204" pitchFamily="34" charset="0"/>
              <a:ea typeface="+mn-ea"/>
              <a:cs typeface="+mn-cs"/>
              <a:sym typeface="Calibri"/>
            </a:endParaRPr>
          </a:p>
        </p:txBody>
      </p:sp>
      <p:graphicFrame>
        <p:nvGraphicFramePr>
          <p:cNvPr id="8" name="Таблица 6">
            <a:extLst>
              <a:ext uri="{FF2B5EF4-FFF2-40B4-BE49-F238E27FC236}">
                <a16:creationId xmlns:a16="http://schemas.microsoft.com/office/drawing/2014/main" id="{132E7DD5-1312-4B65-8414-C2A9602147B6}"/>
              </a:ext>
            </a:extLst>
          </p:cNvPr>
          <p:cNvGraphicFramePr>
            <a:graphicFrameLocks noGrp="1"/>
          </p:cNvGraphicFramePr>
          <p:nvPr>
            <p:extLst>
              <p:ext uri="{D42A27DB-BD31-4B8C-83A1-F6EECF244321}">
                <p14:modId xmlns:p14="http://schemas.microsoft.com/office/powerpoint/2010/main" val="3463202701"/>
              </p:ext>
            </p:extLst>
          </p:nvPr>
        </p:nvGraphicFramePr>
        <p:xfrm>
          <a:off x="637297" y="1457325"/>
          <a:ext cx="11345153" cy="5029202"/>
        </p:xfrm>
        <a:graphic>
          <a:graphicData uri="http://schemas.openxmlformats.org/drawingml/2006/table">
            <a:tbl>
              <a:tblPr firstRow="1" bandRow="1">
                <a:tableStyleId>{5C22544A-7EE6-4342-B048-85BDC9FD1C3A}</a:tableStyleId>
              </a:tblPr>
              <a:tblGrid>
                <a:gridCol w="1912789">
                  <a:extLst>
                    <a:ext uri="{9D8B030D-6E8A-4147-A177-3AD203B41FA5}">
                      <a16:colId xmlns:a16="http://schemas.microsoft.com/office/drawing/2014/main" val="1764373718"/>
                    </a:ext>
                  </a:extLst>
                </a:gridCol>
                <a:gridCol w="3051647">
                  <a:extLst>
                    <a:ext uri="{9D8B030D-6E8A-4147-A177-3AD203B41FA5}">
                      <a16:colId xmlns:a16="http://schemas.microsoft.com/office/drawing/2014/main" val="3371012968"/>
                    </a:ext>
                  </a:extLst>
                </a:gridCol>
                <a:gridCol w="3606492">
                  <a:extLst>
                    <a:ext uri="{9D8B030D-6E8A-4147-A177-3AD203B41FA5}">
                      <a16:colId xmlns:a16="http://schemas.microsoft.com/office/drawing/2014/main" val="97379328"/>
                    </a:ext>
                  </a:extLst>
                </a:gridCol>
                <a:gridCol w="2774225">
                  <a:extLst>
                    <a:ext uri="{9D8B030D-6E8A-4147-A177-3AD203B41FA5}">
                      <a16:colId xmlns:a16="http://schemas.microsoft.com/office/drawing/2014/main" val="1394632810"/>
                    </a:ext>
                  </a:extLst>
                </a:gridCol>
              </a:tblGrid>
              <a:tr h="227115">
                <a:tc gridSpan="2">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latin typeface="+mn-lt"/>
                          <a:ea typeface="+mn-ea"/>
                          <a:cs typeface="+mn-cs"/>
                        </a:rPr>
                        <a:t>Нормативный документ</a:t>
                      </a:r>
                    </a:p>
                  </a:txBody>
                  <a:tcPr marL="68580" marR="68580" marT="0" marB="0"/>
                </a:tc>
                <a:tc hMerge="1">
                  <a:txBody>
                    <a:bodyPr/>
                    <a:lstStyle/>
                    <a:p>
                      <a:pPr algn="ctr">
                        <a:lnSpc>
                          <a:spcPct val="115000"/>
                        </a:lnSpc>
                        <a:spcAft>
                          <a:spcPts val="1000"/>
                        </a:spcAft>
                      </a:pP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gridSpan="2">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latin typeface="+mn-lt"/>
                          <a:ea typeface="+mn-ea"/>
                          <a:cs typeface="+mn-cs"/>
                        </a:rPr>
                        <a:t>Варианты применения</a:t>
                      </a:r>
                    </a:p>
                  </a:txBody>
                  <a:tcPr marL="68580" marR="68580" marT="0" marB="0"/>
                </a:tc>
                <a:tc hMerge="1">
                  <a:txBody>
                    <a:bodyPr/>
                    <a:lstStyle/>
                    <a:p>
                      <a:pPr algn="ctr">
                        <a:lnSpc>
                          <a:spcPct val="115000"/>
                        </a:lnSpc>
                        <a:spcAft>
                          <a:spcPts val="1000"/>
                        </a:spcAft>
                      </a:pP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extLst>
                  <a:ext uri="{0D108BD9-81ED-4DB2-BD59-A6C34878D82A}">
                    <a16:rowId xmlns:a16="http://schemas.microsoft.com/office/drawing/2014/main" val="2171639709"/>
                  </a:ext>
                </a:extLst>
              </a:tr>
              <a:tr h="375092">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Нормативный документ</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Термин, определение</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по сетям газораспределения</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по сетям газопотребления</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extLst>
                  <a:ext uri="{0D108BD9-81ED-4DB2-BD59-A6C34878D82A}">
                    <a16:rowId xmlns:a16="http://schemas.microsoft.com/office/drawing/2014/main" val="1639231927"/>
                  </a:ext>
                </a:extLst>
              </a:tr>
              <a:tr h="2611846">
                <a:tc>
                  <a:txBody>
                    <a:bodyPr/>
                    <a:lstStyle/>
                    <a:p>
                      <a:pPr algn="ctr">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ГОСТ 53865-2019 Системы газораспределительные. Термины и определения</a:t>
                      </a: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latin typeface="+mn-lt"/>
                          <a:ea typeface="+mn-ea"/>
                          <a:cs typeface="+mn-cs"/>
                        </a:rPr>
                        <a:t>Техническое перевооружение</a:t>
                      </a:r>
                    </a:p>
                    <a:p>
                      <a:pPr>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Комплекс мероприятий, направленных на изменение технологического процесса на сетях газораспределения (газопотребления) путем внедрения новой технологии, автоматизации объекта или его отдельных частей, проведения работ по модернизации или замене применяемых на объекте технических и/или технологических устройств.</a:t>
                      </a:r>
                    </a:p>
                  </a:txBody>
                  <a:tcPr marL="68580" marR="68580" marT="0" marB="0"/>
                </a:tc>
                <a:tc rowSpan="2">
                  <a:txBody>
                    <a:bodyPr/>
                    <a:lstStyle/>
                    <a:p>
                      <a:pPr marL="84138" lvl="0" indent="-84138" algn="just">
                        <a:lnSpc>
                          <a:spcPct val="115000"/>
                        </a:lnSpc>
                        <a:buClr>
                          <a:srgbClr val="FF0000"/>
                        </a:buClr>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устройство диспетчеризации (телеметрии) в ПРГ.</a:t>
                      </a:r>
                    </a:p>
                    <a:p>
                      <a:pPr marL="84138" lvl="0" indent="-84138" algn="just">
                        <a:lnSpc>
                          <a:spcPct val="115000"/>
                        </a:lnSpc>
                        <a:buClr>
                          <a:srgbClr val="FF0000"/>
                        </a:buClr>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замена линий редуцирования в ПРГ, в связи с окончанием срока эксплуатации с применением модернизированных технических устройств, требующих иного процесса настройки и (или) обслуживания (без изменений охранных зон и показателей функционирования сети (диаметров, давления); </a:t>
                      </a:r>
                    </a:p>
                    <a:p>
                      <a:pPr marL="84138" lvl="0" indent="-84138" algn="just">
                        <a:lnSpc>
                          <a:spcPct val="115000"/>
                        </a:lnSpc>
                        <a:buClr>
                          <a:srgbClr val="FF0000"/>
                        </a:buClr>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замена ШРП; ГРП(Б) без изменений показателей функционирования сети (диаметров, давления), без изменения количества работающих линий редуцирования, в связи с окончанием срока эксплуатации, с применением модернизированных технических устройств, требующих иного процесса настройки и (или) обслуживания;</a:t>
                      </a:r>
                    </a:p>
                  </a:txBody>
                  <a:tcPr marL="68580" marR="68580" marT="0" marB="0"/>
                </a:tc>
                <a:tc rowSpan="2">
                  <a:txBody>
                    <a:bodyPr/>
                    <a:lstStyle/>
                    <a:p>
                      <a:pPr marL="84138" lvl="0" indent="-84138" algn="just">
                        <a:lnSpc>
                          <a:spcPct val="115000"/>
                        </a:lnSpc>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замена газоиспользующего оборудования, газогорелочных устройств на равнозначные с устройством автоматического регулирования расхода газа (без изменения показателей функционирования сети (давление, пропускная способность (диаметр));</a:t>
                      </a:r>
                    </a:p>
                    <a:p>
                      <a:pPr marL="84138" lvl="0" indent="-84138" algn="just">
                        <a:lnSpc>
                          <a:spcPct val="115000"/>
                        </a:lnSpc>
                        <a:spcAft>
                          <a:spcPts val="1000"/>
                        </a:spcAft>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устройство автоматизации ГРУ (без изменения показателей функционирования сети (давление, пропускная способность (диаметр))  </a:t>
                      </a:r>
                    </a:p>
                  </a:txBody>
                  <a:tcPr marL="68580" marR="68580" marT="0" marB="0"/>
                </a:tc>
                <a:extLst>
                  <a:ext uri="{0D108BD9-81ED-4DB2-BD59-A6C34878D82A}">
                    <a16:rowId xmlns:a16="http://schemas.microsoft.com/office/drawing/2014/main" val="274456689"/>
                  </a:ext>
                </a:extLst>
              </a:tr>
              <a:tr h="1815149">
                <a:tc>
                  <a:txBody>
                    <a:bodyPr/>
                    <a:lstStyle/>
                    <a:p>
                      <a:pPr algn="ctr">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Федеральный закон от 21.07.1997г. №116-ФЗ «О промышленной безопасности производственных объектов»</a:t>
                      </a:r>
                    </a:p>
                  </a:txBody>
                  <a:tcPr marL="68580" marR="68580" marT="0" marB="0"/>
                </a:tc>
                <a:tc>
                  <a:txBody>
                    <a:bodyPr/>
                    <a:lstStyle/>
                    <a:p>
                      <a:pPr algn="just">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приводящее к изменению технологического процесса на опасном производственном объекте внедрение новой технологии, автоматизация опасного производственного объекта или его отдельных частей, модернизация или замена применяемых на опасном производственном объекте технических устройств.</a:t>
                      </a:r>
                    </a:p>
                  </a:txBody>
                  <a:tcPr marL="68580" marR="68580" marT="0" marB="0"/>
                </a:tc>
                <a:tc vMerge="1">
                  <a:txBody>
                    <a:bodyPr/>
                    <a:lstStyle/>
                    <a:p>
                      <a:endParaRPr lang="ru-RU" dirty="0"/>
                    </a:p>
                  </a:txBody>
                  <a:tcPr/>
                </a:tc>
                <a:tc vMerge="1">
                  <a:txBody>
                    <a:bodyPr/>
                    <a:lstStyle/>
                    <a:p>
                      <a:endParaRPr lang="ru-RU" dirty="0"/>
                    </a:p>
                  </a:txBody>
                  <a:tcPr/>
                </a:tc>
                <a:extLst>
                  <a:ext uri="{0D108BD9-81ED-4DB2-BD59-A6C34878D82A}">
                    <a16:rowId xmlns:a16="http://schemas.microsoft.com/office/drawing/2014/main" val="3118165787"/>
                  </a:ext>
                </a:extLst>
              </a:tr>
            </a:tbl>
          </a:graphicData>
        </a:graphic>
      </p:graphicFrame>
    </p:spTree>
    <p:extLst>
      <p:ext uri="{BB962C8B-B14F-4D97-AF65-F5344CB8AC3E}">
        <p14:creationId xmlns:p14="http://schemas.microsoft.com/office/powerpoint/2010/main" val="2012564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688288" y="814281"/>
            <a:ext cx="3503712" cy="424732"/>
          </a:xfrm>
          <a:prstGeom prst="rect">
            <a:avLst/>
          </a:prstGeom>
        </p:spPr>
        <p:txBody>
          <a:bodyPr wrap="square">
            <a:spAutoFit/>
          </a:bodyPr>
          <a:lstStyle/>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Приволжское управление </a:t>
            </a:r>
          </a:p>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Ростехнадзора</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940" y="783499"/>
            <a:ext cx="432048" cy="486296"/>
          </a:xfrm>
          <a:prstGeom prst="rect">
            <a:avLst/>
          </a:prstGeom>
        </p:spPr>
      </p:pic>
      <p:sp>
        <p:nvSpPr>
          <p:cNvPr id="6" name="Прямоугольник 5"/>
          <p:cNvSpPr/>
          <p:nvPr/>
        </p:nvSpPr>
        <p:spPr>
          <a:xfrm>
            <a:off x="637298" y="460297"/>
            <a:ext cx="9220200" cy="830997"/>
          </a:xfrm>
          <a:prstGeom prst="rect">
            <a:avLst/>
          </a:prstGeom>
        </p:spPr>
        <p:txBody>
          <a:bodyPr wrap="square">
            <a:spAutoFit/>
          </a:bodyPr>
          <a:lstStyle/>
          <a:p>
            <a:pPr marL="0" marR="0" lvl="0" indent="0" defTabSz="841247" rtl="0" eaLnBrk="0" fontAlgn="base" latinLnBrk="0" hangingPunct="0">
              <a:lnSpc>
                <a:spcPct val="100000"/>
              </a:lnSpc>
              <a:spcBef>
                <a:spcPct val="0"/>
              </a:spcBef>
              <a:spcAft>
                <a:spcPct val="0"/>
              </a:spcAft>
              <a:buClrTx/>
              <a:buSzTx/>
              <a:buFontTx/>
              <a:buNone/>
              <a:tabLst/>
              <a:defRPr sz="2024" b="1">
                <a:effectLst/>
                <a:latin typeface="+mj-lt"/>
                <a:ea typeface="+mj-ea"/>
                <a:cs typeface="+mj-cs"/>
                <a:sym typeface="Calibri"/>
              </a:defRPr>
            </a:pPr>
            <a:r>
              <a:rPr kumimoji="1" lang="ru-RU" sz="2400" b="1" dirty="0">
                <a:ln w="1905"/>
                <a:effectLst>
                  <a:innerShdw blurRad="69850" dist="43180" dir="5400000">
                    <a:srgbClr val="000000">
                      <a:alpha val="65000"/>
                    </a:srgbClr>
                  </a:innerShdw>
                </a:effectLst>
                <a:latin typeface="Calibri" pitchFamily="34" charset="0"/>
                <a:ea typeface="+mj-ea"/>
                <a:cs typeface="Calibri" pitchFamily="34" charset="0"/>
              </a:rPr>
              <a:t>Классификация видов работ по объектам ОПО систем газораспределения и газопотребления</a:t>
            </a:r>
            <a:endParaRPr kumimoji="0" lang="ru-RU" sz="2400" b="1" i="0" u="none" strike="noStrike" kern="1200" cap="all" spc="0" normalizeH="0" noProof="0" dirty="0">
              <a:ln>
                <a:noFill/>
              </a:ln>
              <a:effectLst/>
              <a:uLnTx/>
              <a:uFillTx/>
              <a:latin typeface="Calibri" panose="020F0502020204030204" pitchFamily="34" charset="0"/>
              <a:ea typeface="+mn-ea"/>
              <a:cs typeface="+mn-cs"/>
              <a:sym typeface="Calibri"/>
            </a:endParaRPr>
          </a:p>
        </p:txBody>
      </p:sp>
      <p:graphicFrame>
        <p:nvGraphicFramePr>
          <p:cNvPr id="8" name="Таблица 6">
            <a:extLst>
              <a:ext uri="{FF2B5EF4-FFF2-40B4-BE49-F238E27FC236}">
                <a16:creationId xmlns:a16="http://schemas.microsoft.com/office/drawing/2014/main" id="{EE27C7D2-F342-4B95-86E8-DC4D6936ACAC}"/>
              </a:ext>
            </a:extLst>
          </p:cNvPr>
          <p:cNvGraphicFramePr>
            <a:graphicFrameLocks noGrp="1"/>
          </p:cNvGraphicFramePr>
          <p:nvPr>
            <p:extLst>
              <p:ext uri="{D42A27DB-BD31-4B8C-83A1-F6EECF244321}">
                <p14:modId xmlns:p14="http://schemas.microsoft.com/office/powerpoint/2010/main" val="4293972319"/>
              </p:ext>
            </p:extLst>
          </p:nvPr>
        </p:nvGraphicFramePr>
        <p:xfrm>
          <a:off x="637297" y="1322076"/>
          <a:ext cx="11383251" cy="5002524"/>
        </p:xfrm>
        <a:graphic>
          <a:graphicData uri="http://schemas.openxmlformats.org/drawingml/2006/table">
            <a:tbl>
              <a:tblPr firstRow="1" bandRow="1">
                <a:tableStyleId>{5C22544A-7EE6-4342-B048-85BDC9FD1C3A}</a:tableStyleId>
              </a:tblPr>
              <a:tblGrid>
                <a:gridCol w="1919212">
                  <a:extLst>
                    <a:ext uri="{9D8B030D-6E8A-4147-A177-3AD203B41FA5}">
                      <a16:colId xmlns:a16="http://schemas.microsoft.com/office/drawing/2014/main" val="1764373718"/>
                    </a:ext>
                  </a:extLst>
                </a:gridCol>
                <a:gridCol w="3154680">
                  <a:extLst>
                    <a:ext uri="{9D8B030D-6E8A-4147-A177-3AD203B41FA5}">
                      <a16:colId xmlns:a16="http://schemas.microsoft.com/office/drawing/2014/main" val="3371012968"/>
                    </a:ext>
                  </a:extLst>
                </a:gridCol>
                <a:gridCol w="2690756">
                  <a:extLst>
                    <a:ext uri="{9D8B030D-6E8A-4147-A177-3AD203B41FA5}">
                      <a16:colId xmlns:a16="http://schemas.microsoft.com/office/drawing/2014/main" val="97379328"/>
                    </a:ext>
                  </a:extLst>
                </a:gridCol>
                <a:gridCol w="3618603">
                  <a:extLst>
                    <a:ext uri="{9D8B030D-6E8A-4147-A177-3AD203B41FA5}">
                      <a16:colId xmlns:a16="http://schemas.microsoft.com/office/drawing/2014/main" val="1394632810"/>
                    </a:ext>
                  </a:extLst>
                </a:gridCol>
              </a:tblGrid>
              <a:tr h="210807">
                <a:tc gridSpan="2">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latin typeface="+mn-lt"/>
                          <a:ea typeface="+mn-ea"/>
                          <a:cs typeface="+mn-cs"/>
                        </a:rPr>
                        <a:t>Нормативный документ</a:t>
                      </a:r>
                    </a:p>
                  </a:txBody>
                  <a:tcPr marL="68580" marR="68580" marT="0" marB="0"/>
                </a:tc>
                <a:tc hMerge="1">
                  <a:txBody>
                    <a:bodyPr/>
                    <a:lstStyle/>
                    <a:p>
                      <a:pPr algn="ctr">
                        <a:lnSpc>
                          <a:spcPct val="115000"/>
                        </a:lnSpc>
                        <a:spcAft>
                          <a:spcPts val="1000"/>
                        </a:spcAft>
                      </a:pP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gridSpan="2">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latin typeface="+mn-lt"/>
                          <a:ea typeface="+mn-ea"/>
                          <a:cs typeface="+mn-cs"/>
                        </a:rPr>
                        <a:t>Варианты применения</a:t>
                      </a:r>
                    </a:p>
                  </a:txBody>
                  <a:tcPr marL="68580" marR="68580" marT="0" marB="0"/>
                </a:tc>
                <a:tc hMerge="1">
                  <a:txBody>
                    <a:bodyPr/>
                    <a:lstStyle/>
                    <a:p>
                      <a:pPr algn="ctr">
                        <a:lnSpc>
                          <a:spcPct val="115000"/>
                        </a:lnSpc>
                        <a:spcAft>
                          <a:spcPts val="1000"/>
                        </a:spcAft>
                      </a:pP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extLst>
                  <a:ext uri="{0D108BD9-81ED-4DB2-BD59-A6C34878D82A}">
                    <a16:rowId xmlns:a16="http://schemas.microsoft.com/office/drawing/2014/main" val="2171639709"/>
                  </a:ext>
                </a:extLst>
              </a:tr>
              <a:tr h="362872">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Нормативный документ</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Термин, определение</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по сетям газораспределения</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rPr>
                        <a:t>по сетям газопотребления</a:t>
                      </a:r>
                      <a:endParaRPr kumimoji="1" lang="ru-RU" sz="1000" b="1" kern="1200" dirty="0">
                        <a:ln w="1905"/>
                        <a:solidFill>
                          <a:schemeClr val="tx1"/>
                        </a:solidFill>
                        <a:effectLst>
                          <a:innerShdw blurRad="69850" dist="43180" dir="5400000">
                            <a:srgbClr val="000000">
                              <a:alpha val="65000"/>
                            </a:srgbClr>
                          </a:innerShdw>
                        </a:effectLst>
                        <a:latin typeface="Calibri" pitchFamily="34" charset="0"/>
                        <a:ea typeface="+mj-ea"/>
                        <a:cs typeface="Calibri" pitchFamily="34" charset="0"/>
                      </a:endParaRPr>
                    </a:p>
                  </a:txBody>
                  <a:tcPr marL="68580" marR="68580" marT="0" marB="0"/>
                </a:tc>
                <a:extLst>
                  <a:ext uri="{0D108BD9-81ED-4DB2-BD59-A6C34878D82A}">
                    <a16:rowId xmlns:a16="http://schemas.microsoft.com/office/drawing/2014/main" val="1639231927"/>
                  </a:ext>
                </a:extLst>
              </a:tr>
              <a:tr h="2574552">
                <a:tc>
                  <a:txBody>
                    <a:bodyPr/>
                    <a:lstStyle/>
                    <a:p>
                      <a:pPr algn="ctr">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ГОСТ 53865-2019 Системы газораспределительные. Термины и определения</a:t>
                      </a:r>
                    </a:p>
                  </a:txBody>
                  <a:tcPr marL="68580" marR="68580" marT="0" marB="0"/>
                </a:tc>
                <a:tc>
                  <a:txBody>
                    <a:bodyPr/>
                    <a:lstStyle/>
                    <a:p>
                      <a:pPr algn="ctr">
                        <a:lnSpc>
                          <a:spcPct val="115000"/>
                        </a:lnSpc>
                        <a:spcAft>
                          <a:spcPts val="1000"/>
                        </a:spcAft>
                      </a:pPr>
                      <a:r>
                        <a:rPr kumimoji="1" lang="ru-RU" sz="1000" b="1" kern="1200" dirty="0">
                          <a:ln w="1905"/>
                          <a:solidFill>
                            <a:schemeClr val="tx1"/>
                          </a:solidFill>
                          <a:effectLst>
                            <a:innerShdw blurRad="69850" dist="43180" dir="5400000">
                              <a:srgbClr val="000000">
                                <a:alpha val="65000"/>
                              </a:srgbClr>
                            </a:innerShdw>
                          </a:effectLst>
                          <a:latin typeface="+mn-lt"/>
                          <a:ea typeface="+mn-ea"/>
                          <a:cs typeface="+mn-cs"/>
                        </a:rPr>
                        <a:t>Реконструкция опасных производственных объектов-</a:t>
                      </a:r>
                    </a:p>
                    <a:p>
                      <a:pPr>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Комплекс организационно-технических мероприятий, направленных на изменение параметров сети газораспределения (газопотребления) или ее участков, которое влечет за собой изменение категории и /или первоначально установленных показателей ее функционирования, или при которых требуется изменение границ охранных зон сетей газораспределения (газопотребления).</a:t>
                      </a:r>
                    </a:p>
                  </a:txBody>
                  <a:tcPr marL="68580" marR="68580" marT="0" marB="0"/>
                </a:tc>
                <a:tc rowSpan="2">
                  <a:txBody>
                    <a:bodyPr/>
                    <a:lstStyle/>
                    <a:p>
                      <a:pPr marL="84138" lvl="0" indent="-84138" algn="just">
                        <a:lnSpc>
                          <a:spcPct val="115000"/>
                        </a:lnSpc>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замена ШРП; ГРП(Б) с изменением охранных зон и показателей функционирования сети (диаметров, давления); количества линий редуцирования</a:t>
                      </a:r>
                    </a:p>
                    <a:p>
                      <a:pPr marL="84138" lvl="0" indent="-84138" algn="just">
                        <a:lnSpc>
                          <a:spcPct val="115000"/>
                        </a:lnSpc>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 замена ГРП на ШРП;</a:t>
                      </a:r>
                    </a:p>
                    <a:p>
                      <a:pPr marL="84138" lvl="0" indent="-84138" algn="just">
                        <a:lnSpc>
                          <a:spcPct val="115000"/>
                        </a:lnSpc>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замена надземных и подземных участков газопроводов с изменениями материалов труб, диаметров и трасс, и охранных зон;</a:t>
                      </a:r>
                    </a:p>
                    <a:p>
                      <a:pPr marL="84138" lvl="0" indent="-84138" algn="just">
                        <a:lnSpc>
                          <a:spcPct val="115000"/>
                        </a:lnSpc>
                        <a:buFont typeface="+mj-lt"/>
                        <a:buAutoNum type="arabicParenR"/>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перенос ПРГ и участков газопровода с изменением охранных зон.</a:t>
                      </a:r>
                    </a:p>
                    <a:p>
                      <a:pPr marL="84138" indent="-84138" algn="just">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 </a:t>
                      </a:r>
                    </a:p>
                  </a:txBody>
                  <a:tcPr marL="68580" marR="68580" marT="0" marB="0"/>
                </a:tc>
                <a:tc rowSpan="2">
                  <a:txBody>
                    <a:bodyPr/>
                    <a:lstStyle/>
                    <a:p>
                      <a:pPr algn="just">
                        <a:lnSpc>
                          <a:spcPct val="100000"/>
                        </a:lnSpc>
                        <a:spcAft>
                          <a:spcPts val="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1) замена газоиспользующего оборудования, газогорелочных устройств с изменением показателей функционирования сети (давление, пропускная способность (диаметр));</a:t>
                      </a:r>
                    </a:p>
                    <a:p>
                      <a:pPr algn="just">
                        <a:lnSpc>
                          <a:spcPct val="100000"/>
                        </a:lnSpc>
                        <a:spcAft>
                          <a:spcPts val="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2) установка дополнительного газоиспользующего оборудования с изменением показателей функционирования сети (давление, пропускная способность (диаметр));</a:t>
                      </a:r>
                    </a:p>
                    <a:p>
                      <a:pPr algn="just">
                        <a:lnSpc>
                          <a:spcPct val="100000"/>
                        </a:lnSpc>
                        <a:spcAft>
                          <a:spcPts val="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3) перенос существующего газоиспользующего оборудования в другое помещение с изменением показателей функционирования сети (давление, пропускная способность (диаметр));</a:t>
                      </a:r>
                    </a:p>
                    <a:p>
                      <a:pPr algn="just">
                        <a:lnSpc>
                          <a:spcPct val="100000"/>
                        </a:lnSpc>
                        <a:spcAft>
                          <a:spcPts val="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4) замена ГРУ (ШРП) с изменениями количества линий редуцирования и показателей функционирования сети (давление, пропускная способность (диаметр)) или изменением охранных зон</a:t>
                      </a:r>
                    </a:p>
                    <a:p>
                      <a:pPr algn="just">
                        <a:lnSpc>
                          <a:spcPct val="100000"/>
                        </a:lnSpc>
                        <a:spcAft>
                          <a:spcPts val="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5) установка дополнительных ГРУ, перенос существующих ГРУ с изменениями показателей функционирования сети (давление, пропускная способность (диаметр)) или изменением охранных зон;</a:t>
                      </a:r>
                    </a:p>
                    <a:p>
                      <a:pPr algn="just">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6) замена, перенос узлов учета газа с изменениями показателей функционирования сети (давление, пропускная способность (диаметр)) и места установки.</a:t>
                      </a:r>
                    </a:p>
                  </a:txBody>
                  <a:tcPr marL="68580" marR="68580" marT="0" marB="0"/>
                </a:tc>
                <a:extLst>
                  <a:ext uri="{0D108BD9-81ED-4DB2-BD59-A6C34878D82A}">
                    <a16:rowId xmlns:a16="http://schemas.microsoft.com/office/drawing/2014/main" val="274456689"/>
                  </a:ext>
                </a:extLst>
              </a:tr>
              <a:tr h="1854293">
                <a:tc>
                  <a:txBody>
                    <a:bodyPr/>
                    <a:lstStyle/>
                    <a:p>
                      <a:pPr algn="ctr">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Градостроительный кодекс РФ</a:t>
                      </a:r>
                    </a:p>
                  </a:txBody>
                  <a:tcPr marL="68580" marR="68580" marT="0" marB="0"/>
                </a:tc>
                <a:tc>
                  <a:txBody>
                    <a:bodyPr/>
                    <a:lstStyle/>
                    <a:p>
                      <a:pPr algn="just">
                        <a:lnSpc>
                          <a:spcPct val="115000"/>
                        </a:lnSpc>
                        <a:spcAft>
                          <a:spcPts val="1000"/>
                        </a:spcAft>
                      </a:pPr>
                      <a:r>
                        <a:rPr kumimoji="1" lang="ru-RU" sz="1000" b="0" kern="1200" dirty="0">
                          <a:ln w="1905"/>
                          <a:solidFill>
                            <a:schemeClr val="tx1"/>
                          </a:solidFill>
                          <a:effectLst>
                            <a:innerShdw blurRad="69850" dist="43180" dir="5400000">
                              <a:srgbClr val="000000">
                                <a:alpha val="65000"/>
                              </a:srgbClr>
                            </a:innerShdw>
                          </a:effectLst>
                          <a:latin typeface="+mn-lt"/>
                          <a:ea typeface="+mn-ea"/>
                          <a:cs typeface="+mn-cs"/>
                        </a:rPr>
                        <a:t>Реконструкция линейных объектов – изменение параметров линейных объектов или их участков (частей), которое влечет за собой изменение класса, категории и (или) первоначально установленных показателей функционирования таких объектов (мощности, грузоподъемности и других) или при котором требуется изменение границ полос отвода и (или) охранных зон таких объектов</a:t>
                      </a:r>
                    </a:p>
                  </a:txBody>
                  <a:tcPr marL="68580" marR="68580" marT="0" marB="0"/>
                </a:tc>
                <a:tc vMerge="1">
                  <a:txBody>
                    <a:bodyPr/>
                    <a:lstStyle/>
                    <a:p>
                      <a:endParaRPr lang="ru-RU" dirty="0"/>
                    </a:p>
                  </a:txBody>
                  <a:tcPr/>
                </a:tc>
                <a:tc vMerge="1">
                  <a:txBody>
                    <a:bodyPr/>
                    <a:lstStyle/>
                    <a:p>
                      <a:endParaRPr lang="ru-RU" dirty="0"/>
                    </a:p>
                  </a:txBody>
                  <a:tcPr/>
                </a:tc>
                <a:extLst>
                  <a:ext uri="{0D108BD9-81ED-4DB2-BD59-A6C34878D82A}">
                    <a16:rowId xmlns:a16="http://schemas.microsoft.com/office/drawing/2014/main" val="3118165787"/>
                  </a:ext>
                </a:extLst>
              </a:tr>
            </a:tbl>
          </a:graphicData>
        </a:graphic>
      </p:graphicFrame>
    </p:spTree>
    <p:extLst>
      <p:ext uri="{BB962C8B-B14F-4D97-AF65-F5344CB8AC3E}">
        <p14:creationId xmlns:p14="http://schemas.microsoft.com/office/powerpoint/2010/main" val="979012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688288" y="814281"/>
            <a:ext cx="3503712" cy="424732"/>
          </a:xfrm>
          <a:prstGeom prst="rect">
            <a:avLst/>
          </a:prstGeom>
        </p:spPr>
        <p:txBody>
          <a:bodyPr wrap="square">
            <a:spAutoFit/>
          </a:bodyPr>
          <a:lstStyle/>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Приволжское управление </a:t>
            </a:r>
          </a:p>
          <a:p>
            <a:pPr marL="1082675">
              <a:lnSpc>
                <a:spcPct val="90000"/>
              </a:lnSpc>
            </a:pPr>
            <a:r>
              <a:rPr kumimoji="1" lang="ru-RU" sz="12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Ростехнадзора</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940" y="783499"/>
            <a:ext cx="432048" cy="486296"/>
          </a:xfrm>
          <a:prstGeom prst="rect">
            <a:avLst/>
          </a:prstGeom>
        </p:spPr>
      </p:pic>
      <p:sp>
        <p:nvSpPr>
          <p:cNvPr id="6" name="Прямоугольник 5"/>
          <p:cNvSpPr/>
          <p:nvPr/>
        </p:nvSpPr>
        <p:spPr>
          <a:xfrm>
            <a:off x="637298" y="460297"/>
            <a:ext cx="7087477" cy="830997"/>
          </a:xfrm>
          <a:prstGeom prst="rect">
            <a:avLst/>
          </a:prstGeom>
        </p:spPr>
        <p:txBody>
          <a:bodyPr wrap="square">
            <a:spAutoFit/>
          </a:bodyPr>
          <a:lstStyle/>
          <a:p>
            <a:pPr marL="0" marR="0" lvl="0" indent="0" defTabSz="841247" rtl="0" eaLnBrk="0" fontAlgn="base" latinLnBrk="0" hangingPunct="0">
              <a:lnSpc>
                <a:spcPct val="100000"/>
              </a:lnSpc>
              <a:spcBef>
                <a:spcPct val="0"/>
              </a:spcBef>
              <a:spcAft>
                <a:spcPct val="0"/>
              </a:spcAft>
              <a:buClrTx/>
              <a:buSzTx/>
              <a:buFontTx/>
              <a:buNone/>
              <a:tabLst/>
              <a:defRPr sz="2024" b="1">
                <a:effectLst/>
                <a:latin typeface="+mj-lt"/>
                <a:ea typeface="+mj-ea"/>
                <a:cs typeface="+mj-cs"/>
                <a:sym typeface="Calibri"/>
              </a:defRPr>
            </a:pPr>
            <a:r>
              <a:rPr kumimoji="1" lang="ru-RU" sz="2400" b="1" dirty="0">
                <a:ln w="1905"/>
                <a:effectLst>
                  <a:innerShdw blurRad="69850" dist="43180" dir="5400000">
                    <a:srgbClr val="000000">
                      <a:alpha val="65000"/>
                    </a:srgbClr>
                  </a:innerShdw>
                </a:effectLst>
                <a:latin typeface="Calibri" pitchFamily="34" charset="0"/>
                <a:ea typeface="+mj-ea"/>
                <a:cs typeface="Calibri" pitchFamily="34" charset="0"/>
              </a:rPr>
              <a:t>Внесение и</a:t>
            </a:r>
            <a:r>
              <a:rPr kumimoji="1" lang="en-US" sz="2400" b="1" dirty="0">
                <a:ln w="1905"/>
                <a:effectLst>
                  <a:innerShdw blurRad="69850" dist="43180" dir="5400000">
                    <a:srgbClr val="000000">
                      <a:alpha val="65000"/>
                    </a:srgbClr>
                  </a:innerShdw>
                </a:effectLst>
                <a:latin typeface="Calibri" pitchFamily="34" charset="0"/>
                <a:ea typeface="+mj-ea"/>
                <a:cs typeface="Calibri" pitchFamily="34" charset="0"/>
              </a:rPr>
              <a:t> </a:t>
            </a:r>
            <a:r>
              <a:rPr kumimoji="1" lang="ru-RU" sz="2400" b="1" dirty="0">
                <a:ln w="1905"/>
                <a:effectLst>
                  <a:innerShdw blurRad="69850" dist="43180" dir="5400000">
                    <a:srgbClr val="000000">
                      <a:alpha val="65000"/>
                    </a:srgbClr>
                  </a:innerShdw>
                </a:effectLst>
                <a:latin typeface="Calibri" pitchFamily="34" charset="0"/>
                <a:ea typeface="+mj-ea"/>
                <a:cs typeface="Calibri" pitchFamily="34" charset="0"/>
              </a:rPr>
              <a:t>актуализация сведений, содержащихся в реестре ОПО</a:t>
            </a:r>
            <a:endParaRPr kumimoji="0" lang="ru-RU" sz="2400" b="1" i="0" u="none" strike="noStrike" kern="1200" cap="all" spc="0" normalizeH="0" noProof="0" dirty="0">
              <a:ln>
                <a:noFill/>
              </a:ln>
              <a:effectLst/>
              <a:uLnTx/>
              <a:uFillTx/>
              <a:latin typeface="Calibri" panose="020F0502020204030204" pitchFamily="34" charset="0"/>
              <a:ea typeface="+mn-ea"/>
              <a:cs typeface="+mn-cs"/>
              <a:sym typeface="Calibri"/>
            </a:endParaRPr>
          </a:p>
        </p:txBody>
      </p:sp>
      <p:sp>
        <p:nvSpPr>
          <p:cNvPr id="2" name="TextBox 1">
            <a:extLst>
              <a:ext uri="{FF2B5EF4-FFF2-40B4-BE49-F238E27FC236}">
                <a16:creationId xmlns:a16="http://schemas.microsoft.com/office/drawing/2014/main" id="{043DE10C-8B9A-46E7-BC7F-883DD01533EB}"/>
              </a:ext>
            </a:extLst>
          </p:cNvPr>
          <p:cNvSpPr txBox="1"/>
          <p:nvPr/>
        </p:nvSpPr>
        <p:spPr>
          <a:xfrm>
            <a:off x="637298" y="1443452"/>
            <a:ext cx="10383127" cy="5632311"/>
          </a:xfrm>
          <a:prstGeom prst="rect">
            <a:avLst/>
          </a:prstGeom>
          <a:noFill/>
        </p:spPr>
        <p:txBody>
          <a:bodyPr wrap="square" rtlCol="0">
            <a:spAutoFit/>
          </a:bodyPr>
          <a:lstStyle/>
          <a:p>
            <a:pPr algn="just"/>
            <a:r>
              <a:rPr lang="ru-RU" dirty="0">
                <a:latin typeface="Times New Roman" panose="02020603050405020304" pitchFamily="18" charset="0"/>
                <a:cs typeface="Times New Roman" panose="02020603050405020304" pitchFamily="18" charset="0"/>
              </a:rPr>
              <a:t>	В соответствии с пунктом 14 Приказа Ростехнадзора от 30.11.2020 № 471 «</a:t>
            </a:r>
            <a:r>
              <a:rPr lang="ru-RU" b="0" i="0" dirty="0">
                <a:solidFill>
                  <a:srgbClr val="000000"/>
                </a:solidFill>
                <a:effectLst/>
                <a:latin typeface="Times New Roman" panose="02020603050405020304" pitchFamily="18" charset="0"/>
                <a:cs typeface="Times New Roman" panose="02020603050405020304" pitchFamily="18" charset="0"/>
              </a:rPr>
              <a:t>Об утверждении требований к регистрации объектов в государственном реестре опасных производственных объектов </a:t>
            </a:r>
            <a:br>
              <a:rPr lang="ru-RU" b="0" i="0" dirty="0">
                <a:solidFill>
                  <a:srgbClr val="000000"/>
                </a:solidFill>
                <a:effectLst/>
                <a:latin typeface="Times New Roman" panose="02020603050405020304" pitchFamily="18" charset="0"/>
                <a:cs typeface="Times New Roman" panose="02020603050405020304" pitchFamily="18" charset="0"/>
              </a:rPr>
            </a:br>
            <a:r>
              <a:rPr lang="ru-RU" b="0" i="0" dirty="0">
                <a:solidFill>
                  <a:srgbClr val="000000"/>
                </a:solidFill>
                <a:effectLst/>
                <a:latin typeface="Times New Roman" panose="02020603050405020304" pitchFamily="18" charset="0"/>
                <a:cs typeface="Times New Roman" panose="02020603050405020304" pitchFamily="18" charset="0"/>
              </a:rPr>
              <a:t>и ведению государственного реестра опасных производственных объектов, формы свидетельства </a:t>
            </a:r>
            <a:br>
              <a:rPr lang="ru-RU" b="0" i="0" dirty="0">
                <a:solidFill>
                  <a:srgbClr val="000000"/>
                </a:solidFill>
                <a:effectLst/>
                <a:latin typeface="Times New Roman" panose="02020603050405020304" pitchFamily="18" charset="0"/>
                <a:cs typeface="Times New Roman" panose="02020603050405020304" pitchFamily="18" charset="0"/>
              </a:rPr>
            </a:br>
            <a:r>
              <a:rPr lang="ru-RU" b="0" i="0" dirty="0">
                <a:solidFill>
                  <a:srgbClr val="000000"/>
                </a:solidFill>
                <a:effectLst/>
                <a:latin typeface="Times New Roman" panose="02020603050405020304" pitchFamily="18" charset="0"/>
                <a:cs typeface="Times New Roman" panose="02020603050405020304" pitchFamily="18" charset="0"/>
              </a:rPr>
              <a:t>о регистрации опасных производственных объектов в государственном реестре опасных производственных объектов» организация не позднее 10 рабочих дней со дня начала эксплуатации опасного производственного объекта представляет в регистрирующий орган документы, необходимые для формирования и ведения государственного реестра ОПО.</a:t>
            </a:r>
          </a:p>
          <a:p>
            <a:pPr algn="just"/>
            <a:endParaRPr lang="ru-RU" dirty="0">
              <a:solidFill>
                <a:srgbClr val="000000"/>
              </a:solidFill>
              <a:latin typeface="Times New Roman" panose="02020603050405020304" pitchFamily="18" charset="0"/>
              <a:cs typeface="Times New Roman" panose="02020603050405020304" pitchFamily="18" charset="0"/>
            </a:endParaRPr>
          </a:p>
          <a:p>
            <a:pPr algn="just"/>
            <a:r>
              <a:rPr lang="ru-RU" dirty="0">
                <a:solidFill>
                  <a:srgbClr val="000000"/>
                </a:solidFill>
                <a:latin typeface="Times New Roman" panose="02020603050405020304" pitchFamily="18" charset="0"/>
                <a:cs typeface="Times New Roman" panose="02020603050405020304" pitchFamily="18" charset="0"/>
              </a:rPr>
              <a:t>	Из государственного реестра ОПО должны быть исключены сети газораспределения </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и газопотребления, работающие под давлением природного газа или сжиженного углеводородного газа до 0,005 МПа включительно, в соответствии с требованиями Федерального закона от 02.06.2016 </a:t>
            </a:r>
            <a:br>
              <a:rPr lang="ru-RU" dirty="0">
                <a:solidFill>
                  <a:srgbClr val="000000"/>
                </a:solidFill>
                <a:latin typeface="Times New Roman" panose="02020603050405020304" pitchFamily="18" charset="0"/>
                <a:cs typeface="Times New Roman" panose="02020603050405020304" pitchFamily="18" charset="0"/>
              </a:rPr>
            </a:br>
            <a:r>
              <a:rPr lang="ru-RU" dirty="0">
                <a:solidFill>
                  <a:srgbClr val="000000"/>
                </a:solidFill>
                <a:latin typeface="Times New Roman" panose="02020603050405020304" pitchFamily="18" charset="0"/>
                <a:cs typeface="Times New Roman" panose="02020603050405020304" pitchFamily="18" charset="0"/>
              </a:rPr>
              <a:t>№ 170-ФЗ «О внесении изменений в Федеральный закон «О промышленной безопасности опасных производственных объектов». При этом границей опасных производственных объектов считать первую запорную арматуру, установленную на выходе из редуцирующего устройства, понижающего давление транспортируемого природного газа или сжиженного газа до 0,005 МПа включительно. При отсутствии такой запорной арматуры в соответствии с проектной документацией, считать границей первый сварной стык на выходе из редуцирующего устройства.</a:t>
            </a:r>
            <a:endParaRPr lang="en-US" b="0" i="0" dirty="0">
              <a:solidFill>
                <a:srgbClr val="000000"/>
              </a:solidFill>
              <a:effectLst/>
              <a:latin typeface="Times New Roman" panose="02020603050405020304" pitchFamily="18" charset="0"/>
              <a:cs typeface="Times New Roman" panose="02020603050405020304" pitchFamily="18" charset="0"/>
            </a:endParaRPr>
          </a:p>
          <a:p>
            <a:pPr algn="just"/>
            <a:endParaRPr lang="en-US" dirty="0">
              <a:solidFill>
                <a:srgbClr val="000000"/>
              </a:solidFill>
              <a:latin typeface="Times New Roman" panose="02020603050405020304" pitchFamily="18" charset="0"/>
              <a:cs typeface="Times New Roman" panose="02020603050405020304" pitchFamily="18" charset="0"/>
            </a:endParaRPr>
          </a:p>
          <a:p>
            <a:pPr algn="just"/>
            <a:endParaRPr lang="ru-RU" b="0" i="0" dirty="0">
              <a:solidFill>
                <a:srgbClr val="000000"/>
              </a:solidFill>
              <a:effectLst/>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5397886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4964</TotalTime>
  <Words>1367</Words>
  <Application>Microsoft Office PowerPoint</Application>
  <PresentationFormat>Широкоэкранный</PresentationFormat>
  <Paragraphs>179</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Calibri Light</vt:lpstr>
      <vt:lpstr>Tahoma</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MAF</dc:creator>
  <cp:lastModifiedBy>Перцев Сергей Олегович</cp:lastModifiedBy>
  <cp:revision>110</cp:revision>
  <dcterms:created xsi:type="dcterms:W3CDTF">2021-10-13T13:11:18Z</dcterms:created>
  <dcterms:modified xsi:type="dcterms:W3CDTF">2023-08-31T10:43:49Z</dcterms:modified>
</cp:coreProperties>
</file>